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2"/>
  </p:notesMasterIdLst>
  <p:sldIdLst>
    <p:sldId id="256" r:id="rId5"/>
    <p:sldId id="265" r:id="rId6"/>
    <p:sldId id="266" r:id="rId7"/>
    <p:sldId id="267" r:id="rId8"/>
    <p:sldId id="278" r:id="rId9"/>
    <p:sldId id="268" r:id="rId10"/>
    <p:sldId id="269" r:id="rId11"/>
    <p:sldId id="270" r:id="rId12"/>
    <p:sldId id="271" r:id="rId13"/>
    <p:sldId id="272" r:id="rId14"/>
    <p:sldId id="273" r:id="rId15"/>
    <p:sldId id="279" r:id="rId16"/>
    <p:sldId id="282" r:id="rId17"/>
    <p:sldId id="274" r:id="rId18"/>
    <p:sldId id="281"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C3C8"/>
    <a:srgbClr val="1B19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29E86-5CEE-43DB-B735-DD7E38B0F074}" v="107" dt="2025-04-06T05:07:51.595"/>
    <p1510:client id="{BD942A0C-864F-4563-8FF8-00D5BC29AFC4}" v="1" dt="2025-04-06T05:22:49.5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518" autoAdjust="0"/>
  </p:normalViewPr>
  <p:slideViewPr>
    <p:cSldViewPr snapToGrid="0">
      <p:cViewPr varScale="1">
        <p:scale>
          <a:sx n="58" d="100"/>
          <a:sy n="58" d="100"/>
        </p:scale>
        <p:origin x="120" y="684"/>
      </p:cViewPr>
      <p:guideLst>
        <p:guide pos="3840"/>
        <p:guide orient="horz"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1CBB0E-1D7A-4C19-B073-FE7C86F7E18B}"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0C25A47F-337E-475D-BCE1-C97E6989791C}">
      <dgm:prSet/>
      <dgm:spPr/>
      <dgm:t>
        <a:bodyPr/>
        <a:lstStyle/>
        <a:p>
          <a:r>
            <a:rPr lang="en-US" dirty="0"/>
            <a:t>Project Recap</a:t>
          </a:r>
        </a:p>
      </dgm:t>
    </dgm:pt>
    <dgm:pt modelId="{4887E3F1-A568-49B7-BD49-C1040823155B}" type="parTrans" cxnId="{C4CBC8A2-1A54-49DD-8985-F1FA3E3EEED4}">
      <dgm:prSet/>
      <dgm:spPr/>
      <dgm:t>
        <a:bodyPr/>
        <a:lstStyle/>
        <a:p>
          <a:endParaRPr lang="en-US"/>
        </a:p>
      </dgm:t>
    </dgm:pt>
    <dgm:pt modelId="{AE765AB7-E13F-4826-A6B7-CFB9456089B3}" type="sibTrans" cxnId="{C4CBC8A2-1A54-49DD-8985-F1FA3E3EEED4}">
      <dgm:prSet/>
      <dgm:spPr/>
      <dgm:t>
        <a:bodyPr/>
        <a:lstStyle/>
        <a:p>
          <a:endParaRPr lang="en-US"/>
        </a:p>
      </dgm:t>
    </dgm:pt>
    <dgm:pt modelId="{01D4E8A6-8DFA-4739-9161-D3BA572C80EA}">
      <dgm:prSet/>
      <dgm:spPr/>
      <dgm:t>
        <a:bodyPr/>
        <a:lstStyle/>
        <a:p>
          <a:r>
            <a:rPr lang="en-US" dirty="0"/>
            <a:t>Baseline Performance</a:t>
          </a:r>
        </a:p>
      </dgm:t>
    </dgm:pt>
    <dgm:pt modelId="{5F146992-4E3C-4ABE-A203-5BE6672FA148}" type="parTrans" cxnId="{B4EE6A2D-8132-49FF-AB18-6F89846BE2B2}">
      <dgm:prSet/>
      <dgm:spPr/>
      <dgm:t>
        <a:bodyPr/>
        <a:lstStyle/>
        <a:p>
          <a:endParaRPr lang="en-US"/>
        </a:p>
      </dgm:t>
    </dgm:pt>
    <dgm:pt modelId="{FD42746C-E986-46C0-A1AE-E541A7212A94}" type="sibTrans" cxnId="{B4EE6A2D-8132-49FF-AB18-6F89846BE2B2}">
      <dgm:prSet/>
      <dgm:spPr/>
      <dgm:t>
        <a:bodyPr/>
        <a:lstStyle/>
        <a:p>
          <a:endParaRPr lang="en-US"/>
        </a:p>
      </dgm:t>
    </dgm:pt>
    <dgm:pt modelId="{206861F1-1C92-474B-B29F-03104D5810BD}">
      <dgm:prSet/>
      <dgm:spPr/>
      <dgm:t>
        <a:bodyPr/>
        <a:lstStyle/>
        <a:p>
          <a:r>
            <a:rPr lang="en-US"/>
            <a:t>Improvement Techniques</a:t>
          </a:r>
        </a:p>
      </dgm:t>
    </dgm:pt>
    <dgm:pt modelId="{DAD16AA6-F8D0-447F-9439-D9646119FD99}" type="parTrans" cxnId="{539D86AE-7A61-43FE-A690-A8EC73479F45}">
      <dgm:prSet/>
      <dgm:spPr/>
      <dgm:t>
        <a:bodyPr/>
        <a:lstStyle/>
        <a:p>
          <a:endParaRPr lang="en-US"/>
        </a:p>
      </dgm:t>
    </dgm:pt>
    <dgm:pt modelId="{957D7F7E-2AED-45DA-BCD7-30FEFBBF9B33}" type="sibTrans" cxnId="{539D86AE-7A61-43FE-A690-A8EC73479F45}">
      <dgm:prSet/>
      <dgm:spPr/>
      <dgm:t>
        <a:bodyPr/>
        <a:lstStyle/>
        <a:p>
          <a:endParaRPr lang="en-US"/>
        </a:p>
      </dgm:t>
    </dgm:pt>
    <dgm:pt modelId="{0695F53D-77B6-4BF9-92A5-7F188BCD7563}">
      <dgm:prSet/>
      <dgm:spPr/>
      <dgm:t>
        <a:bodyPr/>
        <a:lstStyle/>
        <a:p>
          <a:r>
            <a:rPr lang="en-US" dirty="0"/>
            <a:t>Before / After Improvements</a:t>
          </a:r>
        </a:p>
      </dgm:t>
    </dgm:pt>
    <dgm:pt modelId="{97FF9F40-8949-4A77-AC84-C345FB3F8A1B}" type="parTrans" cxnId="{9D19185B-4928-48B8-A496-69E2AC1456AB}">
      <dgm:prSet/>
      <dgm:spPr/>
      <dgm:t>
        <a:bodyPr/>
        <a:lstStyle/>
        <a:p>
          <a:endParaRPr lang="en-US"/>
        </a:p>
      </dgm:t>
    </dgm:pt>
    <dgm:pt modelId="{2F079840-D1A9-464E-8452-E01BBD1A8901}" type="sibTrans" cxnId="{9D19185B-4928-48B8-A496-69E2AC1456AB}">
      <dgm:prSet/>
      <dgm:spPr/>
      <dgm:t>
        <a:bodyPr/>
        <a:lstStyle/>
        <a:p>
          <a:endParaRPr lang="en-US"/>
        </a:p>
      </dgm:t>
    </dgm:pt>
    <dgm:pt modelId="{4B53CE57-8E18-4013-BCA0-8582BFA7331E}">
      <dgm:prSet/>
      <dgm:spPr/>
      <dgm:t>
        <a:bodyPr/>
        <a:lstStyle/>
        <a:p>
          <a:r>
            <a:rPr lang="en-US" dirty="0"/>
            <a:t>Results Summary</a:t>
          </a:r>
        </a:p>
      </dgm:t>
    </dgm:pt>
    <dgm:pt modelId="{17452AB9-ACBD-46FC-B54F-B2D2E1FEEF04}" type="parTrans" cxnId="{4ACF5399-13DB-402F-941C-C3BB719ED6A8}">
      <dgm:prSet/>
      <dgm:spPr/>
      <dgm:t>
        <a:bodyPr/>
        <a:lstStyle/>
        <a:p>
          <a:endParaRPr lang="en-US"/>
        </a:p>
      </dgm:t>
    </dgm:pt>
    <dgm:pt modelId="{CAFF573F-99A6-4AF4-900B-EDD8010409EC}" type="sibTrans" cxnId="{4ACF5399-13DB-402F-941C-C3BB719ED6A8}">
      <dgm:prSet/>
      <dgm:spPr/>
      <dgm:t>
        <a:bodyPr/>
        <a:lstStyle/>
        <a:p>
          <a:endParaRPr lang="en-US"/>
        </a:p>
      </dgm:t>
    </dgm:pt>
    <dgm:pt modelId="{21A73325-4B2D-46B4-8AF0-C1CA3749DA79}">
      <dgm:prSet/>
      <dgm:spPr/>
      <dgm:t>
        <a:bodyPr/>
        <a:lstStyle/>
        <a:p>
          <a:r>
            <a:rPr lang="en-US" dirty="0"/>
            <a:t>SOTA Comparisons</a:t>
          </a:r>
        </a:p>
      </dgm:t>
    </dgm:pt>
    <dgm:pt modelId="{A69DDC27-2646-411D-8123-AAD8F213F76F}" type="parTrans" cxnId="{223D123E-E839-484A-9F69-8E785184A075}">
      <dgm:prSet/>
      <dgm:spPr/>
      <dgm:t>
        <a:bodyPr/>
        <a:lstStyle/>
        <a:p>
          <a:endParaRPr lang="en-US"/>
        </a:p>
      </dgm:t>
    </dgm:pt>
    <dgm:pt modelId="{86A967FF-588A-4AFE-8FFE-22F1D186E3E6}" type="sibTrans" cxnId="{223D123E-E839-484A-9F69-8E785184A075}">
      <dgm:prSet/>
      <dgm:spPr/>
      <dgm:t>
        <a:bodyPr/>
        <a:lstStyle/>
        <a:p>
          <a:endParaRPr lang="en-US"/>
        </a:p>
      </dgm:t>
    </dgm:pt>
    <dgm:pt modelId="{1B5662E9-376B-41F3-ACAB-B87B23A401A3}">
      <dgm:prSet/>
      <dgm:spPr/>
      <dgm:t>
        <a:bodyPr/>
        <a:lstStyle/>
        <a:p>
          <a:r>
            <a:rPr lang="en-US" dirty="0"/>
            <a:t>Team &amp; Contributions</a:t>
          </a:r>
        </a:p>
      </dgm:t>
    </dgm:pt>
    <dgm:pt modelId="{44C92ED1-BAC9-4249-97B5-70F1C1703F6B}" type="parTrans" cxnId="{380B0564-508A-423B-A276-39C04B22FC4E}">
      <dgm:prSet/>
      <dgm:spPr/>
      <dgm:t>
        <a:bodyPr/>
        <a:lstStyle/>
        <a:p>
          <a:endParaRPr lang="en-US"/>
        </a:p>
      </dgm:t>
    </dgm:pt>
    <dgm:pt modelId="{9E489CB2-3C94-42AA-92B5-E3E04467D496}" type="sibTrans" cxnId="{380B0564-508A-423B-A276-39C04B22FC4E}">
      <dgm:prSet/>
      <dgm:spPr/>
      <dgm:t>
        <a:bodyPr/>
        <a:lstStyle/>
        <a:p>
          <a:endParaRPr lang="en-US"/>
        </a:p>
      </dgm:t>
    </dgm:pt>
    <dgm:pt modelId="{C8E7980D-DA62-4CC8-A3FE-5BCEAA3566F2}">
      <dgm:prSet/>
      <dgm:spPr/>
      <dgm:t>
        <a:bodyPr/>
        <a:lstStyle/>
        <a:p>
          <a:r>
            <a:rPr lang="en-US"/>
            <a:t>Conclusion</a:t>
          </a:r>
        </a:p>
      </dgm:t>
    </dgm:pt>
    <dgm:pt modelId="{0FBE53D2-9672-43BA-B29C-BF49601FA85A}" type="parTrans" cxnId="{DD59607C-A86E-4754-AF78-94323426D7DE}">
      <dgm:prSet/>
      <dgm:spPr/>
      <dgm:t>
        <a:bodyPr/>
        <a:lstStyle/>
        <a:p>
          <a:endParaRPr lang="en-US"/>
        </a:p>
      </dgm:t>
    </dgm:pt>
    <dgm:pt modelId="{75966970-68C4-460C-BF32-38CA3F5877BD}" type="sibTrans" cxnId="{DD59607C-A86E-4754-AF78-94323426D7DE}">
      <dgm:prSet/>
      <dgm:spPr/>
      <dgm:t>
        <a:bodyPr/>
        <a:lstStyle/>
        <a:p>
          <a:endParaRPr lang="en-US"/>
        </a:p>
      </dgm:t>
    </dgm:pt>
    <dgm:pt modelId="{8EE3627F-F8BB-4BCF-AEB0-1C3EFBE7C467}" type="pres">
      <dgm:prSet presAssocID="{3D1CBB0E-1D7A-4C19-B073-FE7C86F7E18B}" presName="root" presStyleCnt="0">
        <dgm:presLayoutVars>
          <dgm:dir/>
          <dgm:resizeHandles val="exact"/>
        </dgm:presLayoutVars>
      </dgm:prSet>
      <dgm:spPr/>
    </dgm:pt>
    <dgm:pt modelId="{D6E68D8E-5A20-437C-A586-262F39BE3116}" type="pres">
      <dgm:prSet presAssocID="{0C25A47F-337E-475D-BCE1-C97E6989791C}" presName="compNode" presStyleCnt="0"/>
      <dgm:spPr/>
    </dgm:pt>
    <dgm:pt modelId="{181ACB79-6E8E-4148-B12A-BB943E19CAF8}" type="pres">
      <dgm:prSet presAssocID="{0C25A47F-337E-475D-BCE1-C97E6989791C}" presName="iconRect" presStyleLbl="node1" presStyleIdx="0"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cklist outline"/>
        </a:ext>
      </dgm:extLst>
    </dgm:pt>
    <dgm:pt modelId="{3D7AA8C4-7FBE-452D-B5F8-3F81EE5252A8}" type="pres">
      <dgm:prSet presAssocID="{0C25A47F-337E-475D-BCE1-C97E6989791C}" presName="spaceRect" presStyleCnt="0"/>
      <dgm:spPr/>
    </dgm:pt>
    <dgm:pt modelId="{55BB9456-89C0-4D68-9ED5-1DCBF2C59404}" type="pres">
      <dgm:prSet presAssocID="{0C25A47F-337E-475D-BCE1-C97E6989791C}" presName="textRect" presStyleLbl="revTx" presStyleIdx="0" presStyleCnt="8">
        <dgm:presLayoutVars>
          <dgm:chMax val="1"/>
          <dgm:chPref val="1"/>
        </dgm:presLayoutVars>
      </dgm:prSet>
      <dgm:spPr/>
    </dgm:pt>
    <dgm:pt modelId="{D8498DB4-CEE1-432F-922D-9990B21CB8FA}" type="pres">
      <dgm:prSet presAssocID="{AE765AB7-E13F-4826-A6B7-CFB9456089B3}" presName="sibTrans" presStyleCnt="0"/>
      <dgm:spPr/>
    </dgm:pt>
    <dgm:pt modelId="{FD018194-394F-4CA6-8FA9-11C201EAF005}" type="pres">
      <dgm:prSet presAssocID="{01D4E8A6-8DFA-4739-9161-D3BA572C80EA}" presName="compNode" presStyleCnt="0"/>
      <dgm:spPr/>
    </dgm:pt>
    <dgm:pt modelId="{B37C4611-DA00-40AA-A96D-BB9E292152C6}" type="pres">
      <dgm:prSet presAssocID="{01D4E8A6-8DFA-4739-9161-D3BA572C80EA}" presName="iconRect" presStyleLbl="node1" presStyleIdx="1" presStyleCnt="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outline"/>
        </a:ext>
      </dgm:extLst>
    </dgm:pt>
    <dgm:pt modelId="{55E38464-38AF-4DCD-B200-FEB5E36C6C57}" type="pres">
      <dgm:prSet presAssocID="{01D4E8A6-8DFA-4739-9161-D3BA572C80EA}" presName="spaceRect" presStyleCnt="0"/>
      <dgm:spPr/>
    </dgm:pt>
    <dgm:pt modelId="{8FAEED1D-6C7F-46D3-B3AD-344FF54F07A9}" type="pres">
      <dgm:prSet presAssocID="{01D4E8A6-8DFA-4739-9161-D3BA572C80EA}" presName="textRect" presStyleLbl="revTx" presStyleIdx="1" presStyleCnt="8">
        <dgm:presLayoutVars>
          <dgm:chMax val="1"/>
          <dgm:chPref val="1"/>
        </dgm:presLayoutVars>
      </dgm:prSet>
      <dgm:spPr/>
    </dgm:pt>
    <dgm:pt modelId="{89FCDFB0-9D54-460D-8424-57D7D4E9A76C}" type="pres">
      <dgm:prSet presAssocID="{FD42746C-E986-46C0-A1AE-E541A7212A94}" presName="sibTrans" presStyleCnt="0"/>
      <dgm:spPr/>
    </dgm:pt>
    <dgm:pt modelId="{AC0CA28E-7A9A-4D14-B787-063BF500FE97}" type="pres">
      <dgm:prSet presAssocID="{206861F1-1C92-474B-B29F-03104D5810BD}" presName="compNode" presStyleCnt="0"/>
      <dgm:spPr/>
    </dgm:pt>
    <dgm:pt modelId="{8954C43B-B281-454D-B4C6-8DB57CE3842D}" type="pres">
      <dgm:prSet presAssocID="{206861F1-1C92-474B-B29F-03104D5810BD}" presName="iconRect" presStyleLbl="nod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r graph with upward trend outline"/>
        </a:ext>
      </dgm:extLst>
    </dgm:pt>
    <dgm:pt modelId="{8E125B3A-A3BB-45E6-953A-7E10BFD54C6F}" type="pres">
      <dgm:prSet presAssocID="{206861F1-1C92-474B-B29F-03104D5810BD}" presName="spaceRect" presStyleCnt="0"/>
      <dgm:spPr/>
    </dgm:pt>
    <dgm:pt modelId="{C0A10E1E-CBC5-44EC-AE38-0B3783EBC7DD}" type="pres">
      <dgm:prSet presAssocID="{206861F1-1C92-474B-B29F-03104D5810BD}" presName="textRect" presStyleLbl="revTx" presStyleIdx="2" presStyleCnt="8">
        <dgm:presLayoutVars>
          <dgm:chMax val="1"/>
          <dgm:chPref val="1"/>
        </dgm:presLayoutVars>
      </dgm:prSet>
      <dgm:spPr/>
    </dgm:pt>
    <dgm:pt modelId="{C58821A6-7AB4-4873-BCEF-4C97B1FB3A50}" type="pres">
      <dgm:prSet presAssocID="{957D7F7E-2AED-45DA-BCD7-30FEFBBF9B33}" presName="sibTrans" presStyleCnt="0"/>
      <dgm:spPr/>
    </dgm:pt>
    <dgm:pt modelId="{FBAC36CB-8D38-4028-BE28-AD72D7CF00D3}" type="pres">
      <dgm:prSet presAssocID="{0695F53D-77B6-4BF9-92A5-7F188BCD7563}" presName="compNode" presStyleCnt="0"/>
      <dgm:spPr/>
    </dgm:pt>
    <dgm:pt modelId="{26628F7D-371B-4C17-9A9E-AD70BF2A259E}" type="pres">
      <dgm:prSet presAssocID="{0695F53D-77B6-4BF9-92A5-7F188BCD7563}" presName="iconRect" presStyleLbl="node1" presStyleIdx="3" presStyleCnt="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oks on shelf with solid fill"/>
        </a:ext>
      </dgm:extLst>
    </dgm:pt>
    <dgm:pt modelId="{02663D0B-8C70-4DE0-AC85-87C5ACA00A3A}" type="pres">
      <dgm:prSet presAssocID="{0695F53D-77B6-4BF9-92A5-7F188BCD7563}" presName="spaceRect" presStyleCnt="0"/>
      <dgm:spPr/>
    </dgm:pt>
    <dgm:pt modelId="{A44033FC-6D3F-42FD-8284-622678F777E9}" type="pres">
      <dgm:prSet presAssocID="{0695F53D-77B6-4BF9-92A5-7F188BCD7563}" presName="textRect" presStyleLbl="revTx" presStyleIdx="3" presStyleCnt="8">
        <dgm:presLayoutVars>
          <dgm:chMax val="1"/>
          <dgm:chPref val="1"/>
        </dgm:presLayoutVars>
      </dgm:prSet>
      <dgm:spPr/>
    </dgm:pt>
    <dgm:pt modelId="{6095F350-3D5E-4F40-B2E4-2B9916FBABE4}" type="pres">
      <dgm:prSet presAssocID="{2F079840-D1A9-464E-8452-E01BBD1A8901}" presName="sibTrans" presStyleCnt="0"/>
      <dgm:spPr/>
    </dgm:pt>
    <dgm:pt modelId="{0227ACFE-9DDB-47C6-8139-BD5F2111B313}" type="pres">
      <dgm:prSet presAssocID="{4B53CE57-8E18-4013-BCA0-8582BFA7331E}" presName="compNode" presStyleCnt="0"/>
      <dgm:spPr/>
    </dgm:pt>
    <dgm:pt modelId="{2BD6AC9B-B76E-4BAB-B038-28C98538B36B}" type="pres">
      <dgm:prSet presAssocID="{4B53CE57-8E18-4013-BCA0-8582BFA7331E}" presName="iconRect" presStyleLbl="node1" presStyleIdx="4"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Folder outline"/>
        </a:ext>
      </dgm:extLst>
    </dgm:pt>
    <dgm:pt modelId="{9DA47943-DCAE-4D1E-A111-53B725940311}" type="pres">
      <dgm:prSet presAssocID="{4B53CE57-8E18-4013-BCA0-8582BFA7331E}" presName="spaceRect" presStyleCnt="0"/>
      <dgm:spPr/>
    </dgm:pt>
    <dgm:pt modelId="{5D1E04A7-0736-4B49-8770-DD618D034BC7}" type="pres">
      <dgm:prSet presAssocID="{4B53CE57-8E18-4013-BCA0-8582BFA7331E}" presName="textRect" presStyleLbl="revTx" presStyleIdx="4" presStyleCnt="8">
        <dgm:presLayoutVars>
          <dgm:chMax val="1"/>
          <dgm:chPref val="1"/>
        </dgm:presLayoutVars>
      </dgm:prSet>
      <dgm:spPr/>
    </dgm:pt>
    <dgm:pt modelId="{07A0307B-CC90-497A-A456-6F02CAB3ADA0}" type="pres">
      <dgm:prSet presAssocID="{CAFF573F-99A6-4AF4-900B-EDD8010409EC}" presName="sibTrans" presStyleCnt="0"/>
      <dgm:spPr/>
    </dgm:pt>
    <dgm:pt modelId="{2087D37B-C5D2-414A-A459-82D7BCE92A46}" type="pres">
      <dgm:prSet presAssocID="{21A73325-4B2D-46B4-8AF0-C1CA3749DA79}" presName="compNode" presStyleCnt="0"/>
      <dgm:spPr/>
    </dgm:pt>
    <dgm:pt modelId="{AA7F6EA9-2ECE-4D2C-9DE7-81D843682B5B}" type="pres">
      <dgm:prSet presAssocID="{21A73325-4B2D-46B4-8AF0-C1CA3749DA79}" presName="iconRect" presStyleLbl="node1" presStyleIdx="5" presStyleCnt="8"/>
      <dgm:spPr>
        <a:blipFill rotWithShape="1">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Album"/>
        </a:ext>
      </dgm:extLst>
    </dgm:pt>
    <dgm:pt modelId="{E3CC9ED1-0FBA-4A14-9EBB-4F8A577CF11F}" type="pres">
      <dgm:prSet presAssocID="{21A73325-4B2D-46B4-8AF0-C1CA3749DA79}" presName="spaceRect" presStyleCnt="0"/>
      <dgm:spPr/>
    </dgm:pt>
    <dgm:pt modelId="{7CB49382-15BC-46EE-BE06-1ECC67EF9CAD}" type="pres">
      <dgm:prSet presAssocID="{21A73325-4B2D-46B4-8AF0-C1CA3749DA79}" presName="textRect" presStyleLbl="revTx" presStyleIdx="5" presStyleCnt="8">
        <dgm:presLayoutVars>
          <dgm:chMax val="1"/>
          <dgm:chPref val="1"/>
        </dgm:presLayoutVars>
      </dgm:prSet>
      <dgm:spPr/>
    </dgm:pt>
    <dgm:pt modelId="{49FB2691-7384-4CAD-9AA9-5A088B550793}" type="pres">
      <dgm:prSet presAssocID="{86A967FF-588A-4AFE-8FFE-22F1D186E3E6}" presName="sibTrans" presStyleCnt="0"/>
      <dgm:spPr/>
    </dgm:pt>
    <dgm:pt modelId="{D079D375-447F-4D3B-A4DF-1F2C1DA8E213}" type="pres">
      <dgm:prSet presAssocID="{1B5662E9-376B-41F3-ACAB-B87B23A401A3}" presName="compNode" presStyleCnt="0"/>
      <dgm:spPr/>
    </dgm:pt>
    <dgm:pt modelId="{865DD327-91FD-458C-AD60-C140AC549834}" type="pres">
      <dgm:prSet presAssocID="{1B5662E9-376B-41F3-ACAB-B87B23A401A3}" presName="iconRect" presStyleLbl="node1" presStyleIdx="6" presStyleCnt="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Cycle with people outline"/>
        </a:ext>
      </dgm:extLst>
    </dgm:pt>
    <dgm:pt modelId="{D6A7C114-D788-4ED4-AC00-25060F7E29ED}" type="pres">
      <dgm:prSet presAssocID="{1B5662E9-376B-41F3-ACAB-B87B23A401A3}" presName="spaceRect" presStyleCnt="0"/>
      <dgm:spPr/>
    </dgm:pt>
    <dgm:pt modelId="{CAB21CA0-B5FF-49BF-8746-464F98093C05}" type="pres">
      <dgm:prSet presAssocID="{1B5662E9-376B-41F3-ACAB-B87B23A401A3}" presName="textRect" presStyleLbl="revTx" presStyleIdx="6" presStyleCnt="8">
        <dgm:presLayoutVars>
          <dgm:chMax val="1"/>
          <dgm:chPref val="1"/>
        </dgm:presLayoutVars>
      </dgm:prSet>
      <dgm:spPr/>
    </dgm:pt>
    <dgm:pt modelId="{41E7482D-AE80-476B-981E-1076E86C6AFB}" type="pres">
      <dgm:prSet presAssocID="{9E489CB2-3C94-42AA-92B5-E3E04467D496}" presName="sibTrans" presStyleCnt="0"/>
      <dgm:spPr/>
    </dgm:pt>
    <dgm:pt modelId="{A9BFDD59-745F-442C-8C59-50E5B8EFDDE3}" type="pres">
      <dgm:prSet presAssocID="{C8E7980D-DA62-4CC8-A3FE-5BCEAA3566F2}" presName="compNode" presStyleCnt="0"/>
      <dgm:spPr/>
    </dgm:pt>
    <dgm:pt modelId="{05569905-F91F-4781-BAC5-B9B1B07A4FF4}" type="pres">
      <dgm:prSet presAssocID="{C8E7980D-DA62-4CC8-A3FE-5BCEAA3566F2}" presName="iconRect" presStyleLbl="node1" presStyleIdx="7" presStyleCnt="8"/>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Abacus outline"/>
        </a:ext>
      </dgm:extLst>
    </dgm:pt>
    <dgm:pt modelId="{4C0DF27C-DCBD-4BBE-AD6A-3A036E13CA46}" type="pres">
      <dgm:prSet presAssocID="{C8E7980D-DA62-4CC8-A3FE-5BCEAA3566F2}" presName="spaceRect" presStyleCnt="0"/>
      <dgm:spPr/>
    </dgm:pt>
    <dgm:pt modelId="{B336A150-FE85-49F5-9A76-7D0AD4E14DC6}" type="pres">
      <dgm:prSet presAssocID="{C8E7980D-DA62-4CC8-A3FE-5BCEAA3566F2}" presName="textRect" presStyleLbl="revTx" presStyleIdx="7" presStyleCnt="8">
        <dgm:presLayoutVars>
          <dgm:chMax val="1"/>
          <dgm:chPref val="1"/>
        </dgm:presLayoutVars>
      </dgm:prSet>
      <dgm:spPr/>
    </dgm:pt>
  </dgm:ptLst>
  <dgm:cxnLst>
    <dgm:cxn modelId="{B4EE6A2D-8132-49FF-AB18-6F89846BE2B2}" srcId="{3D1CBB0E-1D7A-4C19-B073-FE7C86F7E18B}" destId="{01D4E8A6-8DFA-4739-9161-D3BA572C80EA}" srcOrd="1" destOrd="0" parTransId="{5F146992-4E3C-4ABE-A203-5BE6672FA148}" sibTransId="{FD42746C-E986-46C0-A1AE-E541A7212A94}"/>
    <dgm:cxn modelId="{223D123E-E839-484A-9F69-8E785184A075}" srcId="{3D1CBB0E-1D7A-4C19-B073-FE7C86F7E18B}" destId="{21A73325-4B2D-46B4-8AF0-C1CA3749DA79}" srcOrd="5" destOrd="0" parTransId="{A69DDC27-2646-411D-8123-AAD8F213F76F}" sibTransId="{86A967FF-588A-4AFE-8FFE-22F1D186E3E6}"/>
    <dgm:cxn modelId="{9D19185B-4928-48B8-A496-69E2AC1456AB}" srcId="{3D1CBB0E-1D7A-4C19-B073-FE7C86F7E18B}" destId="{0695F53D-77B6-4BF9-92A5-7F188BCD7563}" srcOrd="3" destOrd="0" parTransId="{97FF9F40-8949-4A77-AC84-C345FB3F8A1B}" sibTransId="{2F079840-D1A9-464E-8452-E01BBD1A8901}"/>
    <dgm:cxn modelId="{C64EF360-9A5A-4350-94C0-50346FB18878}" type="presOf" srcId="{21A73325-4B2D-46B4-8AF0-C1CA3749DA79}" destId="{7CB49382-15BC-46EE-BE06-1ECC67EF9CAD}" srcOrd="0" destOrd="0" presId="urn:microsoft.com/office/officeart/2018/2/layout/IconLabelList"/>
    <dgm:cxn modelId="{380B0564-508A-423B-A276-39C04B22FC4E}" srcId="{3D1CBB0E-1D7A-4C19-B073-FE7C86F7E18B}" destId="{1B5662E9-376B-41F3-ACAB-B87B23A401A3}" srcOrd="6" destOrd="0" parTransId="{44C92ED1-BAC9-4249-97B5-70F1C1703F6B}" sibTransId="{9E489CB2-3C94-42AA-92B5-E3E04467D496}"/>
    <dgm:cxn modelId="{C1814A50-1E62-4FC1-BB98-5A59ECB799BE}" type="presOf" srcId="{0C25A47F-337E-475D-BCE1-C97E6989791C}" destId="{55BB9456-89C0-4D68-9ED5-1DCBF2C59404}" srcOrd="0" destOrd="0" presId="urn:microsoft.com/office/officeart/2018/2/layout/IconLabelList"/>
    <dgm:cxn modelId="{BC9C9976-19A5-4814-A2EC-4E8ABB1FC04A}" type="presOf" srcId="{1B5662E9-376B-41F3-ACAB-B87B23A401A3}" destId="{CAB21CA0-B5FF-49BF-8746-464F98093C05}" srcOrd="0" destOrd="0" presId="urn:microsoft.com/office/officeart/2018/2/layout/IconLabelList"/>
    <dgm:cxn modelId="{DD59607C-A86E-4754-AF78-94323426D7DE}" srcId="{3D1CBB0E-1D7A-4C19-B073-FE7C86F7E18B}" destId="{C8E7980D-DA62-4CC8-A3FE-5BCEAA3566F2}" srcOrd="7" destOrd="0" parTransId="{0FBE53D2-9672-43BA-B29C-BF49601FA85A}" sibTransId="{75966970-68C4-460C-BF32-38CA3F5877BD}"/>
    <dgm:cxn modelId="{4ACF5399-13DB-402F-941C-C3BB719ED6A8}" srcId="{3D1CBB0E-1D7A-4C19-B073-FE7C86F7E18B}" destId="{4B53CE57-8E18-4013-BCA0-8582BFA7331E}" srcOrd="4" destOrd="0" parTransId="{17452AB9-ACBD-46FC-B54F-B2D2E1FEEF04}" sibTransId="{CAFF573F-99A6-4AF4-900B-EDD8010409EC}"/>
    <dgm:cxn modelId="{C4CBC8A2-1A54-49DD-8985-F1FA3E3EEED4}" srcId="{3D1CBB0E-1D7A-4C19-B073-FE7C86F7E18B}" destId="{0C25A47F-337E-475D-BCE1-C97E6989791C}" srcOrd="0" destOrd="0" parTransId="{4887E3F1-A568-49B7-BD49-C1040823155B}" sibTransId="{AE765AB7-E13F-4826-A6B7-CFB9456089B3}"/>
    <dgm:cxn modelId="{6E8C7CA6-80C1-424A-B888-1135C4A074FC}" type="presOf" srcId="{4B53CE57-8E18-4013-BCA0-8582BFA7331E}" destId="{5D1E04A7-0736-4B49-8770-DD618D034BC7}" srcOrd="0" destOrd="0" presId="urn:microsoft.com/office/officeart/2018/2/layout/IconLabelList"/>
    <dgm:cxn modelId="{539D86AE-7A61-43FE-A690-A8EC73479F45}" srcId="{3D1CBB0E-1D7A-4C19-B073-FE7C86F7E18B}" destId="{206861F1-1C92-474B-B29F-03104D5810BD}" srcOrd="2" destOrd="0" parTransId="{DAD16AA6-F8D0-447F-9439-D9646119FD99}" sibTransId="{957D7F7E-2AED-45DA-BCD7-30FEFBBF9B33}"/>
    <dgm:cxn modelId="{7B9EE2BF-0DE9-40B3-A157-B2AF50DD5199}" type="presOf" srcId="{0695F53D-77B6-4BF9-92A5-7F188BCD7563}" destId="{A44033FC-6D3F-42FD-8284-622678F777E9}" srcOrd="0" destOrd="0" presId="urn:microsoft.com/office/officeart/2018/2/layout/IconLabelList"/>
    <dgm:cxn modelId="{F8DC21C2-D60E-4FAA-9401-7D0151B25F0E}" type="presOf" srcId="{206861F1-1C92-474B-B29F-03104D5810BD}" destId="{C0A10E1E-CBC5-44EC-AE38-0B3783EBC7DD}" srcOrd="0" destOrd="0" presId="urn:microsoft.com/office/officeart/2018/2/layout/IconLabelList"/>
    <dgm:cxn modelId="{BBC743C7-D4D1-495D-B330-39610B229740}" type="presOf" srcId="{01D4E8A6-8DFA-4739-9161-D3BA572C80EA}" destId="{8FAEED1D-6C7F-46D3-B3AD-344FF54F07A9}" srcOrd="0" destOrd="0" presId="urn:microsoft.com/office/officeart/2018/2/layout/IconLabelList"/>
    <dgm:cxn modelId="{6440E3C7-8C69-445A-A3E6-7A88855F8FEB}" type="presOf" srcId="{C8E7980D-DA62-4CC8-A3FE-5BCEAA3566F2}" destId="{B336A150-FE85-49F5-9A76-7D0AD4E14DC6}" srcOrd="0" destOrd="0" presId="urn:microsoft.com/office/officeart/2018/2/layout/IconLabelList"/>
    <dgm:cxn modelId="{9C1A35F8-E597-4DB4-ACBC-A7B80CA73981}" type="presOf" srcId="{3D1CBB0E-1D7A-4C19-B073-FE7C86F7E18B}" destId="{8EE3627F-F8BB-4BCF-AEB0-1C3EFBE7C467}" srcOrd="0" destOrd="0" presId="urn:microsoft.com/office/officeart/2018/2/layout/IconLabelList"/>
    <dgm:cxn modelId="{B06FA1EA-8528-4771-85A8-3178D799C24C}" type="presParOf" srcId="{8EE3627F-F8BB-4BCF-AEB0-1C3EFBE7C467}" destId="{D6E68D8E-5A20-437C-A586-262F39BE3116}" srcOrd="0" destOrd="0" presId="urn:microsoft.com/office/officeart/2018/2/layout/IconLabelList"/>
    <dgm:cxn modelId="{CC157FBD-A4EA-41C4-AF13-C222A1E44BDA}" type="presParOf" srcId="{D6E68D8E-5A20-437C-A586-262F39BE3116}" destId="{181ACB79-6E8E-4148-B12A-BB943E19CAF8}" srcOrd="0" destOrd="0" presId="urn:microsoft.com/office/officeart/2018/2/layout/IconLabelList"/>
    <dgm:cxn modelId="{B54D63D8-66A3-435B-9E97-58516F70711A}" type="presParOf" srcId="{D6E68D8E-5A20-437C-A586-262F39BE3116}" destId="{3D7AA8C4-7FBE-452D-B5F8-3F81EE5252A8}" srcOrd="1" destOrd="0" presId="urn:microsoft.com/office/officeart/2018/2/layout/IconLabelList"/>
    <dgm:cxn modelId="{7FBA92BE-762B-4CF1-A24A-F54F70BDBD11}" type="presParOf" srcId="{D6E68D8E-5A20-437C-A586-262F39BE3116}" destId="{55BB9456-89C0-4D68-9ED5-1DCBF2C59404}" srcOrd="2" destOrd="0" presId="urn:microsoft.com/office/officeart/2018/2/layout/IconLabelList"/>
    <dgm:cxn modelId="{C77E4D56-30D6-44BA-A4EC-4BC8F518D31F}" type="presParOf" srcId="{8EE3627F-F8BB-4BCF-AEB0-1C3EFBE7C467}" destId="{D8498DB4-CEE1-432F-922D-9990B21CB8FA}" srcOrd="1" destOrd="0" presId="urn:microsoft.com/office/officeart/2018/2/layout/IconLabelList"/>
    <dgm:cxn modelId="{E82B360B-C6CD-4B85-A649-8A4A784BEE4E}" type="presParOf" srcId="{8EE3627F-F8BB-4BCF-AEB0-1C3EFBE7C467}" destId="{FD018194-394F-4CA6-8FA9-11C201EAF005}" srcOrd="2" destOrd="0" presId="urn:microsoft.com/office/officeart/2018/2/layout/IconLabelList"/>
    <dgm:cxn modelId="{31975134-64A2-440A-97DD-38BFB4CC434A}" type="presParOf" srcId="{FD018194-394F-4CA6-8FA9-11C201EAF005}" destId="{B37C4611-DA00-40AA-A96D-BB9E292152C6}" srcOrd="0" destOrd="0" presId="urn:microsoft.com/office/officeart/2018/2/layout/IconLabelList"/>
    <dgm:cxn modelId="{2C497B94-0878-41CD-986E-05D3FBE7CB66}" type="presParOf" srcId="{FD018194-394F-4CA6-8FA9-11C201EAF005}" destId="{55E38464-38AF-4DCD-B200-FEB5E36C6C57}" srcOrd="1" destOrd="0" presId="urn:microsoft.com/office/officeart/2018/2/layout/IconLabelList"/>
    <dgm:cxn modelId="{8C49E5BA-46C9-43ED-A2A7-7688A3128C1C}" type="presParOf" srcId="{FD018194-394F-4CA6-8FA9-11C201EAF005}" destId="{8FAEED1D-6C7F-46D3-B3AD-344FF54F07A9}" srcOrd="2" destOrd="0" presId="urn:microsoft.com/office/officeart/2018/2/layout/IconLabelList"/>
    <dgm:cxn modelId="{94E08E24-EE69-42EB-A2EE-43D16526F538}" type="presParOf" srcId="{8EE3627F-F8BB-4BCF-AEB0-1C3EFBE7C467}" destId="{89FCDFB0-9D54-460D-8424-57D7D4E9A76C}" srcOrd="3" destOrd="0" presId="urn:microsoft.com/office/officeart/2018/2/layout/IconLabelList"/>
    <dgm:cxn modelId="{95E785DE-4F83-4D4F-84C8-7A7AFE914B4F}" type="presParOf" srcId="{8EE3627F-F8BB-4BCF-AEB0-1C3EFBE7C467}" destId="{AC0CA28E-7A9A-4D14-B787-063BF500FE97}" srcOrd="4" destOrd="0" presId="urn:microsoft.com/office/officeart/2018/2/layout/IconLabelList"/>
    <dgm:cxn modelId="{4729D010-A974-4A0F-A9A4-83E91A5005EE}" type="presParOf" srcId="{AC0CA28E-7A9A-4D14-B787-063BF500FE97}" destId="{8954C43B-B281-454D-B4C6-8DB57CE3842D}" srcOrd="0" destOrd="0" presId="urn:microsoft.com/office/officeart/2018/2/layout/IconLabelList"/>
    <dgm:cxn modelId="{8DC42D28-9A78-4F98-8AA6-F286193698D9}" type="presParOf" srcId="{AC0CA28E-7A9A-4D14-B787-063BF500FE97}" destId="{8E125B3A-A3BB-45E6-953A-7E10BFD54C6F}" srcOrd="1" destOrd="0" presId="urn:microsoft.com/office/officeart/2018/2/layout/IconLabelList"/>
    <dgm:cxn modelId="{BC4FF4B8-AD5A-41AB-88EA-91979658D9AE}" type="presParOf" srcId="{AC0CA28E-7A9A-4D14-B787-063BF500FE97}" destId="{C0A10E1E-CBC5-44EC-AE38-0B3783EBC7DD}" srcOrd="2" destOrd="0" presId="urn:microsoft.com/office/officeart/2018/2/layout/IconLabelList"/>
    <dgm:cxn modelId="{0B109C73-4ABA-43F8-855B-CB504615C7C4}" type="presParOf" srcId="{8EE3627F-F8BB-4BCF-AEB0-1C3EFBE7C467}" destId="{C58821A6-7AB4-4873-BCEF-4C97B1FB3A50}" srcOrd="5" destOrd="0" presId="urn:microsoft.com/office/officeart/2018/2/layout/IconLabelList"/>
    <dgm:cxn modelId="{66AB0921-B597-407D-AD5F-70D28BD20A7D}" type="presParOf" srcId="{8EE3627F-F8BB-4BCF-AEB0-1C3EFBE7C467}" destId="{FBAC36CB-8D38-4028-BE28-AD72D7CF00D3}" srcOrd="6" destOrd="0" presId="urn:microsoft.com/office/officeart/2018/2/layout/IconLabelList"/>
    <dgm:cxn modelId="{677613E3-0764-4BC4-BDC5-FAE5DBC140A9}" type="presParOf" srcId="{FBAC36CB-8D38-4028-BE28-AD72D7CF00D3}" destId="{26628F7D-371B-4C17-9A9E-AD70BF2A259E}" srcOrd="0" destOrd="0" presId="urn:microsoft.com/office/officeart/2018/2/layout/IconLabelList"/>
    <dgm:cxn modelId="{F0D98518-7214-498E-8C0C-7FA63EC9EFCA}" type="presParOf" srcId="{FBAC36CB-8D38-4028-BE28-AD72D7CF00D3}" destId="{02663D0B-8C70-4DE0-AC85-87C5ACA00A3A}" srcOrd="1" destOrd="0" presId="urn:microsoft.com/office/officeart/2018/2/layout/IconLabelList"/>
    <dgm:cxn modelId="{64EC2282-414A-43C9-ABDC-D71977AC2512}" type="presParOf" srcId="{FBAC36CB-8D38-4028-BE28-AD72D7CF00D3}" destId="{A44033FC-6D3F-42FD-8284-622678F777E9}" srcOrd="2" destOrd="0" presId="urn:microsoft.com/office/officeart/2018/2/layout/IconLabelList"/>
    <dgm:cxn modelId="{8F983D47-4763-4E56-B850-60FEC00A6544}" type="presParOf" srcId="{8EE3627F-F8BB-4BCF-AEB0-1C3EFBE7C467}" destId="{6095F350-3D5E-4F40-B2E4-2B9916FBABE4}" srcOrd="7" destOrd="0" presId="urn:microsoft.com/office/officeart/2018/2/layout/IconLabelList"/>
    <dgm:cxn modelId="{34FA0F86-F2AE-4327-926F-7A732EC80403}" type="presParOf" srcId="{8EE3627F-F8BB-4BCF-AEB0-1C3EFBE7C467}" destId="{0227ACFE-9DDB-47C6-8139-BD5F2111B313}" srcOrd="8" destOrd="0" presId="urn:microsoft.com/office/officeart/2018/2/layout/IconLabelList"/>
    <dgm:cxn modelId="{76237C83-4B4B-4286-A594-A9F2B8876885}" type="presParOf" srcId="{0227ACFE-9DDB-47C6-8139-BD5F2111B313}" destId="{2BD6AC9B-B76E-4BAB-B038-28C98538B36B}" srcOrd="0" destOrd="0" presId="urn:microsoft.com/office/officeart/2018/2/layout/IconLabelList"/>
    <dgm:cxn modelId="{6D71831D-CC02-4449-AAF3-6E6D7414035E}" type="presParOf" srcId="{0227ACFE-9DDB-47C6-8139-BD5F2111B313}" destId="{9DA47943-DCAE-4D1E-A111-53B725940311}" srcOrd="1" destOrd="0" presId="urn:microsoft.com/office/officeart/2018/2/layout/IconLabelList"/>
    <dgm:cxn modelId="{0BADD7B6-B1BF-4052-9DE4-D5BE9E3569F7}" type="presParOf" srcId="{0227ACFE-9DDB-47C6-8139-BD5F2111B313}" destId="{5D1E04A7-0736-4B49-8770-DD618D034BC7}" srcOrd="2" destOrd="0" presId="urn:microsoft.com/office/officeart/2018/2/layout/IconLabelList"/>
    <dgm:cxn modelId="{F3B07EEF-AF56-42DE-965F-3B57D1E4F22D}" type="presParOf" srcId="{8EE3627F-F8BB-4BCF-AEB0-1C3EFBE7C467}" destId="{07A0307B-CC90-497A-A456-6F02CAB3ADA0}" srcOrd="9" destOrd="0" presId="urn:microsoft.com/office/officeart/2018/2/layout/IconLabelList"/>
    <dgm:cxn modelId="{265A5D6B-AA91-416D-AFEE-F40CB90ABFD2}" type="presParOf" srcId="{8EE3627F-F8BB-4BCF-AEB0-1C3EFBE7C467}" destId="{2087D37B-C5D2-414A-A459-82D7BCE92A46}" srcOrd="10" destOrd="0" presId="urn:microsoft.com/office/officeart/2018/2/layout/IconLabelList"/>
    <dgm:cxn modelId="{7BD71431-FA8E-49A2-ABE3-3012119AFFC7}" type="presParOf" srcId="{2087D37B-C5D2-414A-A459-82D7BCE92A46}" destId="{AA7F6EA9-2ECE-4D2C-9DE7-81D843682B5B}" srcOrd="0" destOrd="0" presId="urn:microsoft.com/office/officeart/2018/2/layout/IconLabelList"/>
    <dgm:cxn modelId="{0660E395-1ADA-4E29-8170-1BFD0A49F386}" type="presParOf" srcId="{2087D37B-C5D2-414A-A459-82D7BCE92A46}" destId="{E3CC9ED1-0FBA-4A14-9EBB-4F8A577CF11F}" srcOrd="1" destOrd="0" presId="urn:microsoft.com/office/officeart/2018/2/layout/IconLabelList"/>
    <dgm:cxn modelId="{FD116E84-6F1A-4243-8098-24D7F04B5D34}" type="presParOf" srcId="{2087D37B-C5D2-414A-A459-82D7BCE92A46}" destId="{7CB49382-15BC-46EE-BE06-1ECC67EF9CAD}" srcOrd="2" destOrd="0" presId="urn:microsoft.com/office/officeart/2018/2/layout/IconLabelList"/>
    <dgm:cxn modelId="{56D2616D-38A6-4A32-B2D9-0CF5416B0DBE}" type="presParOf" srcId="{8EE3627F-F8BB-4BCF-AEB0-1C3EFBE7C467}" destId="{49FB2691-7384-4CAD-9AA9-5A088B550793}" srcOrd="11" destOrd="0" presId="urn:microsoft.com/office/officeart/2018/2/layout/IconLabelList"/>
    <dgm:cxn modelId="{B4AA7314-03D2-408D-9F4E-D18328AA7598}" type="presParOf" srcId="{8EE3627F-F8BB-4BCF-AEB0-1C3EFBE7C467}" destId="{D079D375-447F-4D3B-A4DF-1F2C1DA8E213}" srcOrd="12" destOrd="0" presId="urn:microsoft.com/office/officeart/2018/2/layout/IconLabelList"/>
    <dgm:cxn modelId="{C2EC4EAA-AB75-4F97-87AC-6283D0A9B868}" type="presParOf" srcId="{D079D375-447F-4D3B-A4DF-1F2C1DA8E213}" destId="{865DD327-91FD-458C-AD60-C140AC549834}" srcOrd="0" destOrd="0" presId="urn:microsoft.com/office/officeart/2018/2/layout/IconLabelList"/>
    <dgm:cxn modelId="{07751BC0-3870-4E5A-B332-7EF10AE699BA}" type="presParOf" srcId="{D079D375-447F-4D3B-A4DF-1F2C1DA8E213}" destId="{D6A7C114-D788-4ED4-AC00-25060F7E29ED}" srcOrd="1" destOrd="0" presId="urn:microsoft.com/office/officeart/2018/2/layout/IconLabelList"/>
    <dgm:cxn modelId="{7D8F675C-6152-4939-B2B6-6933AF4549B9}" type="presParOf" srcId="{D079D375-447F-4D3B-A4DF-1F2C1DA8E213}" destId="{CAB21CA0-B5FF-49BF-8746-464F98093C05}" srcOrd="2" destOrd="0" presId="urn:microsoft.com/office/officeart/2018/2/layout/IconLabelList"/>
    <dgm:cxn modelId="{80E644D8-2040-40D2-9B47-14253A391C8A}" type="presParOf" srcId="{8EE3627F-F8BB-4BCF-AEB0-1C3EFBE7C467}" destId="{41E7482D-AE80-476B-981E-1076E86C6AFB}" srcOrd="13" destOrd="0" presId="urn:microsoft.com/office/officeart/2018/2/layout/IconLabelList"/>
    <dgm:cxn modelId="{E0CD0B27-1116-4A42-9528-9C54F59BFD9D}" type="presParOf" srcId="{8EE3627F-F8BB-4BCF-AEB0-1C3EFBE7C467}" destId="{A9BFDD59-745F-442C-8C59-50E5B8EFDDE3}" srcOrd="14" destOrd="0" presId="urn:microsoft.com/office/officeart/2018/2/layout/IconLabelList"/>
    <dgm:cxn modelId="{4FC780CA-47C8-459F-981E-D42F85CAE53D}" type="presParOf" srcId="{A9BFDD59-745F-442C-8C59-50E5B8EFDDE3}" destId="{05569905-F91F-4781-BAC5-B9B1B07A4FF4}" srcOrd="0" destOrd="0" presId="urn:microsoft.com/office/officeart/2018/2/layout/IconLabelList"/>
    <dgm:cxn modelId="{EF95313B-672B-489D-8709-78ED10530481}" type="presParOf" srcId="{A9BFDD59-745F-442C-8C59-50E5B8EFDDE3}" destId="{4C0DF27C-DCBD-4BBE-AD6A-3A036E13CA46}" srcOrd="1" destOrd="0" presId="urn:microsoft.com/office/officeart/2018/2/layout/IconLabelList"/>
    <dgm:cxn modelId="{2AB45BA4-A6E6-4F97-A9E0-934DB6F49D92}" type="presParOf" srcId="{A9BFDD59-745F-442C-8C59-50E5B8EFDDE3}" destId="{B336A150-FE85-49F5-9A76-7D0AD4E14DC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ACB79-6E8E-4148-B12A-BB943E19CAF8}">
      <dsp:nvSpPr>
        <dsp:cNvPr id="0" name=""/>
        <dsp:cNvSpPr/>
      </dsp:nvSpPr>
      <dsp:spPr>
        <a:xfrm>
          <a:off x="388491" y="1253073"/>
          <a:ext cx="633603" cy="6336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BB9456-89C0-4D68-9ED5-1DCBF2C59404}">
      <dsp:nvSpPr>
        <dsp:cNvPr id="0" name=""/>
        <dsp:cNvSpPr/>
      </dsp:nvSpPr>
      <dsp:spPr>
        <a:xfrm>
          <a:off x="1289" y="2140520"/>
          <a:ext cx="1408007" cy="56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Project Recap</a:t>
          </a:r>
        </a:p>
      </dsp:txBody>
      <dsp:txXfrm>
        <a:off x="1289" y="2140520"/>
        <a:ext cx="1408007" cy="563203"/>
      </dsp:txXfrm>
    </dsp:sp>
    <dsp:sp modelId="{B37C4611-DA00-40AA-A96D-BB9E292152C6}">
      <dsp:nvSpPr>
        <dsp:cNvPr id="0" name=""/>
        <dsp:cNvSpPr/>
      </dsp:nvSpPr>
      <dsp:spPr>
        <a:xfrm>
          <a:off x="2042900" y="1253073"/>
          <a:ext cx="633603" cy="63360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AEED1D-6C7F-46D3-B3AD-344FF54F07A9}">
      <dsp:nvSpPr>
        <dsp:cNvPr id="0" name=""/>
        <dsp:cNvSpPr/>
      </dsp:nvSpPr>
      <dsp:spPr>
        <a:xfrm>
          <a:off x="1655698" y="2140520"/>
          <a:ext cx="1408007" cy="56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Baseline Performance</a:t>
          </a:r>
        </a:p>
      </dsp:txBody>
      <dsp:txXfrm>
        <a:off x="1655698" y="2140520"/>
        <a:ext cx="1408007" cy="563203"/>
      </dsp:txXfrm>
    </dsp:sp>
    <dsp:sp modelId="{8954C43B-B281-454D-B4C6-8DB57CE3842D}">
      <dsp:nvSpPr>
        <dsp:cNvPr id="0" name=""/>
        <dsp:cNvSpPr/>
      </dsp:nvSpPr>
      <dsp:spPr>
        <a:xfrm>
          <a:off x="3697309" y="1253073"/>
          <a:ext cx="633603" cy="6336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10E1E-CBC5-44EC-AE38-0B3783EBC7DD}">
      <dsp:nvSpPr>
        <dsp:cNvPr id="0" name=""/>
        <dsp:cNvSpPr/>
      </dsp:nvSpPr>
      <dsp:spPr>
        <a:xfrm>
          <a:off x="3310107" y="2140520"/>
          <a:ext cx="1408007" cy="56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Improvement Techniques</a:t>
          </a:r>
        </a:p>
      </dsp:txBody>
      <dsp:txXfrm>
        <a:off x="3310107" y="2140520"/>
        <a:ext cx="1408007" cy="563203"/>
      </dsp:txXfrm>
    </dsp:sp>
    <dsp:sp modelId="{26628F7D-371B-4C17-9A9E-AD70BF2A259E}">
      <dsp:nvSpPr>
        <dsp:cNvPr id="0" name=""/>
        <dsp:cNvSpPr/>
      </dsp:nvSpPr>
      <dsp:spPr>
        <a:xfrm>
          <a:off x="5351719" y="1253073"/>
          <a:ext cx="633603" cy="63360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4033FC-6D3F-42FD-8284-622678F777E9}">
      <dsp:nvSpPr>
        <dsp:cNvPr id="0" name=""/>
        <dsp:cNvSpPr/>
      </dsp:nvSpPr>
      <dsp:spPr>
        <a:xfrm>
          <a:off x="4964516" y="2140520"/>
          <a:ext cx="1408007" cy="56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Before / After Improvements</a:t>
          </a:r>
        </a:p>
      </dsp:txBody>
      <dsp:txXfrm>
        <a:off x="4964516" y="2140520"/>
        <a:ext cx="1408007" cy="563203"/>
      </dsp:txXfrm>
    </dsp:sp>
    <dsp:sp modelId="{2BD6AC9B-B76E-4BAB-B038-28C98538B36B}">
      <dsp:nvSpPr>
        <dsp:cNvPr id="0" name=""/>
        <dsp:cNvSpPr/>
      </dsp:nvSpPr>
      <dsp:spPr>
        <a:xfrm>
          <a:off x="388491" y="3055725"/>
          <a:ext cx="633603" cy="63360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1E04A7-0736-4B49-8770-DD618D034BC7}">
      <dsp:nvSpPr>
        <dsp:cNvPr id="0" name=""/>
        <dsp:cNvSpPr/>
      </dsp:nvSpPr>
      <dsp:spPr>
        <a:xfrm>
          <a:off x="1289" y="3943173"/>
          <a:ext cx="1408007" cy="56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Results Summary</a:t>
          </a:r>
        </a:p>
      </dsp:txBody>
      <dsp:txXfrm>
        <a:off x="1289" y="3943173"/>
        <a:ext cx="1408007" cy="563203"/>
      </dsp:txXfrm>
    </dsp:sp>
    <dsp:sp modelId="{AA7F6EA9-2ECE-4D2C-9DE7-81D843682B5B}">
      <dsp:nvSpPr>
        <dsp:cNvPr id="0" name=""/>
        <dsp:cNvSpPr/>
      </dsp:nvSpPr>
      <dsp:spPr>
        <a:xfrm>
          <a:off x="2042900" y="3055725"/>
          <a:ext cx="633603" cy="633603"/>
        </a:xfrm>
        <a:prstGeom prst="rect">
          <a:avLst/>
        </a:prstGeom>
        <a:blipFill rotWithShape="1">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B49382-15BC-46EE-BE06-1ECC67EF9CAD}">
      <dsp:nvSpPr>
        <dsp:cNvPr id="0" name=""/>
        <dsp:cNvSpPr/>
      </dsp:nvSpPr>
      <dsp:spPr>
        <a:xfrm>
          <a:off x="1655698" y="3943173"/>
          <a:ext cx="1408007" cy="56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SOTA Comparisons</a:t>
          </a:r>
        </a:p>
      </dsp:txBody>
      <dsp:txXfrm>
        <a:off x="1655698" y="3943173"/>
        <a:ext cx="1408007" cy="563203"/>
      </dsp:txXfrm>
    </dsp:sp>
    <dsp:sp modelId="{865DD327-91FD-458C-AD60-C140AC549834}">
      <dsp:nvSpPr>
        <dsp:cNvPr id="0" name=""/>
        <dsp:cNvSpPr/>
      </dsp:nvSpPr>
      <dsp:spPr>
        <a:xfrm>
          <a:off x="3697309" y="3055725"/>
          <a:ext cx="633603" cy="633603"/>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B21CA0-B5FF-49BF-8746-464F98093C05}">
      <dsp:nvSpPr>
        <dsp:cNvPr id="0" name=""/>
        <dsp:cNvSpPr/>
      </dsp:nvSpPr>
      <dsp:spPr>
        <a:xfrm>
          <a:off x="3310107" y="3943173"/>
          <a:ext cx="1408007" cy="56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Team &amp; Contributions</a:t>
          </a:r>
        </a:p>
      </dsp:txBody>
      <dsp:txXfrm>
        <a:off x="3310107" y="3943173"/>
        <a:ext cx="1408007" cy="563203"/>
      </dsp:txXfrm>
    </dsp:sp>
    <dsp:sp modelId="{05569905-F91F-4781-BAC5-B9B1B07A4FF4}">
      <dsp:nvSpPr>
        <dsp:cNvPr id="0" name=""/>
        <dsp:cNvSpPr/>
      </dsp:nvSpPr>
      <dsp:spPr>
        <a:xfrm>
          <a:off x="5351719" y="3055725"/>
          <a:ext cx="633603" cy="633603"/>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36A150-FE85-49F5-9A76-7D0AD4E14DC6}">
      <dsp:nvSpPr>
        <dsp:cNvPr id="0" name=""/>
        <dsp:cNvSpPr/>
      </dsp:nvSpPr>
      <dsp:spPr>
        <a:xfrm>
          <a:off x="4964516" y="3943173"/>
          <a:ext cx="1408007" cy="56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Conclusion</a:t>
          </a:r>
        </a:p>
      </dsp:txBody>
      <dsp:txXfrm>
        <a:off x="4964516" y="3943173"/>
        <a:ext cx="1408007" cy="56320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A321B-2064-4C9C-8525-1569BB1A6A6F}"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1072E-2648-404A-95F3-776AB7101825}" type="slidenum">
              <a:rPr lang="en-US" smtClean="0"/>
              <a:t>‹#›</a:t>
            </a:fld>
            <a:endParaRPr lang="en-US"/>
          </a:p>
        </p:txBody>
      </p:sp>
    </p:spTree>
    <p:extLst>
      <p:ext uri="{BB962C8B-B14F-4D97-AF65-F5344CB8AC3E}">
        <p14:creationId xmlns:p14="http://schemas.microsoft.com/office/powerpoint/2010/main" val="543096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Nathan Little with Colin Kirby. Welcome to our second evaluation presentation – ‘Retail Analysis Using Neural Networks.’</a:t>
            </a:r>
          </a:p>
          <a:p>
            <a:endParaRPr lang="en-US" dirty="0"/>
          </a:p>
          <a:p>
            <a:r>
              <a:rPr lang="en-US" dirty="0"/>
              <a:t>“We’ve spent the last few weeks debugging and refining our object detection pipeline to improve accuracy and reliability, especially in very dense, crowded retail environments. And today, we’re excited to walk you through how we did that – what went wrong, what we fixed, and what’s working now.”</a:t>
            </a:r>
          </a:p>
        </p:txBody>
      </p:sp>
      <p:sp>
        <p:nvSpPr>
          <p:cNvPr id="4" name="Slide Number Placeholder 3"/>
          <p:cNvSpPr>
            <a:spLocks noGrp="1"/>
          </p:cNvSpPr>
          <p:nvPr>
            <p:ph type="sldNum" sz="quarter" idx="5"/>
          </p:nvPr>
        </p:nvSpPr>
        <p:spPr/>
        <p:txBody>
          <a:bodyPr/>
          <a:lstStyle/>
          <a:p>
            <a:fld id="{3B41072E-2648-404A-95F3-776AB7101825}" type="slidenum">
              <a:rPr lang="en-US" smtClean="0"/>
              <a:t>1</a:t>
            </a:fld>
            <a:endParaRPr lang="en-US"/>
          </a:p>
        </p:txBody>
      </p:sp>
    </p:spTree>
    <p:extLst>
      <p:ext uri="{BB962C8B-B14F-4D97-AF65-F5344CB8AC3E}">
        <p14:creationId xmlns:p14="http://schemas.microsoft.com/office/powerpoint/2010/main" val="629231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one point during training we kept both running into an issue with a CUDA out of memory errors, this was happening when we tried to train on larger datasets with large batch sizes.</a:t>
            </a:r>
          </a:p>
          <a:p>
            <a:endParaRPr lang="en-US"/>
          </a:p>
          <a:p>
            <a:r>
              <a:rPr lang="en-US"/>
              <a:t>From further debugging we found out that it was not only the batch size causing this, some of the anchor </a:t>
            </a:r>
            <a:r>
              <a:rPr lang="en-US" err="1"/>
              <a:t>tunin</a:t>
            </a:r>
            <a:r>
              <a:rPr lang="en-US"/>
              <a:t> had exploded our anchor count which made our memory usage even worse.</a:t>
            </a:r>
          </a:p>
          <a:p>
            <a:endParaRPr lang="en-US"/>
          </a:p>
          <a:p>
            <a:r>
              <a:rPr lang="en-US"/>
              <a:t>To fix this it was relatively simple, but overlooked, we just reduced our batch sizes and introduced a subset config to allow us to run a smaller amount of images, we also re-tuned our anchor scales and aspect ratios to limit then number of </a:t>
            </a:r>
            <a:r>
              <a:rPr lang="en-US" err="1"/>
              <a:t>anchros</a:t>
            </a:r>
            <a:r>
              <a:rPr lang="en-US"/>
              <a:t> per level, </a:t>
            </a:r>
          </a:p>
          <a:p>
            <a:endParaRPr lang="en-US"/>
          </a:p>
          <a:p>
            <a:r>
              <a:rPr lang="en-US"/>
              <a:t>this not only fixed the memory crashes but made our training much faster.</a:t>
            </a:r>
          </a:p>
        </p:txBody>
      </p:sp>
      <p:sp>
        <p:nvSpPr>
          <p:cNvPr id="4" name="Slide Number Placeholder 3"/>
          <p:cNvSpPr>
            <a:spLocks noGrp="1"/>
          </p:cNvSpPr>
          <p:nvPr>
            <p:ph type="sldNum" sz="quarter" idx="5"/>
          </p:nvPr>
        </p:nvSpPr>
        <p:spPr/>
        <p:txBody>
          <a:bodyPr/>
          <a:lstStyle/>
          <a:p>
            <a:fld id="{3B41072E-2648-404A-95F3-776AB7101825}" type="slidenum">
              <a:rPr lang="en-US" smtClean="0"/>
              <a:t>10</a:t>
            </a:fld>
            <a:endParaRPr lang="en-US"/>
          </a:p>
        </p:txBody>
      </p:sp>
    </p:spTree>
    <p:extLst>
      <p:ext uri="{BB962C8B-B14F-4D97-AF65-F5344CB8AC3E}">
        <p14:creationId xmlns:p14="http://schemas.microsoft.com/office/powerpoint/2010/main" val="2301906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early stages of training too we began to notice that our </a:t>
            </a:r>
            <a:r>
              <a:rPr lang="en-US" err="1"/>
              <a:t>cls</a:t>
            </a:r>
            <a:r>
              <a:rPr lang="en-US"/>
              <a:t> loss and box loss were on completely different scales, box loss often being like 10 times larger. This would cause the model to over-focus on one objective and it led to a more unstable learning where it would either plateau early or fluctuate too much to properly converge.</a:t>
            </a:r>
          </a:p>
          <a:p>
            <a:endParaRPr lang="en-US"/>
          </a:p>
          <a:p>
            <a:r>
              <a:rPr lang="en-US"/>
              <a:t>To fix this we explicitly weighted our losses, treating classification as the main driving, and down-weighting box loss to 10%.</a:t>
            </a:r>
          </a:p>
          <a:p>
            <a:endParaRPr lang="en-US"/>
          </a:p>
          <a:p>
            <a:r>
              <a:rPr lang="en-US"/>
              <a:t>Further improvements were extending our warm up phase so the model could ease into training, and softening how quickly our learning rate drops, these helped </a:t>
            </a:r>
            <a:r>
              <a:rPr lang="en-US" err="1"/>
              <a:t>createa</a:t>
            </a:r>
            <a:r>
              <a:rPr lang="en-US"/>
              <a:t> a smoother loss curve especially for box loss which you will see in some of the following slides.</a:t>
            </a:r>
          </a:p>
        </p:txBody>
      </p:sp>
      <p:sp>
        <p:nvSpPr>
          <p:cNvPr id="4" name="Slide Number Placeholder 3"/>
          <p:cNvSpPr>
            <a:spLocks noGrp="1"/>
          </p:cNvSpPr>
          <p:nvPr>
            <p:ph type="sldNum" sz="quarter" idx="5"/>
          </p:nvPr>
        </p:nvSpPr>
        <p:spPr/>
        <p:txBody>
          <a:bodyPr/>
          <a:lstStyle/>
          <a:p>
            <a:fld id="{3B41072E-2648-404A-95F3-776AB7101825}" type="slidenum">
              <a:rPr lang="en-US" smtClean="0"/>
              <a:t>11</a:t>
            </a:fld>
            <a:endParaRPr lang="en-US"/>
          </a:p>
        </p:txBody>
      </p:sp>
    </p:spTree>
    <p:extLst>
      <p:ext uri="{BB962C8B-B14F-4D97-AF65-F5344CB8AC3E}">
        <p14:creationId xmlns:p14="http://schemas.microsoft.com/office/powerpoint/2010/main" val="4039176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Before any of our fixes, the model looked </a:t>
            </a:r>
            <a:r>
              <a:rPr lang="en-US" i="1"/>
              <a:t>okay on paper</a:t>
            </a:r>
            <a:r>
              <a:rPr lang="en-US"/>
              <a:t> — we had 3.5% precision, 13.5% recall, and even some </a:t>
            </a:r>
            <a:r>
              <a:rPr lang="en-US" err="1"/>
              <a:t>mAP</a:t>
            </a:r>
            <a:r>
              <a:rPr lang="en-US"/>
              <a:t>. But when we looked closer, it was producing over 55,000 predictions for just 14,000 actual objects. Basically, it was spamming boxes hoping some would hit — and that inflated metrics like </a:t>
            </a:r>
            <a:r>
              <a:rPr lang="en-US" err="1"/>
              <a:t>IoU</a:t>
            </a:r>
            <a:r>
              <a:rPr lang="en-US"/>
              <a:t> and F1 without real understanding.</a:t>
            </a:r>
          </a:p>
          <a:p>
            <a:r>
              <a:rPr lang="en-US"/>
              <a:t>After our improvements, the model became way more selective — box loss dropped significantly, and even though our recall dropped, we only made 861 predictions. That means it’s more confident and less noisy. So this is the kind of trade-off you want early in tuning: fewer guesses, but better guesses.</a:t>
            </a:r>
          </a:p>
          <a:p>
            <a:endParaRPr lang="en-US"/>
          </a:p>
        </p:txBody>
      </p:sp>
      <p:sp>
        <p:nvSpPr>
          <p:cNvPr id="4" name="Slide Number Placeholder 3"/>
          <p:cNvSpPr>
            <a:spLocks noGrp="1"/>
          </p:cNvSpPr>
          <p:nvPr>
            <p:ph type="sldNum" sz="quarter" idx="5"/>
          </p:nvPr>
        </p:nvSpPr>
        <p:spPr/>
        <p:txBody>
          <a:bodyPr/>
          <a:lstStyle/>
          <a:p>
            <a:fld id="{3B41072E-2648-404A-95F3-776AB7101825}" type="slidenum">
              <a:rPr lang="en-US" smtClean="0"/>
              <a:t>12</a:t>
            </a:fld>
            <a:endParaRPr lang="en-US"/>
          </a:p>
        </p:txBody>
      </p:sp>
    </p:spTree>
    <p:extLst>
      <p:ext uri="{BB962C8B-B14F-4D97-AF65-F5344CB8AC3E}">
        <p14:creationId xmlns:p14="http://schemas.microsoft.com/office/powerpoint/2010/main" val="178918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This slide summarizes where our model — ShelfVision — currently stands. Compared to Eval 1, we’ve made real progress: we now get non-zero detections, with a precision of about 2% and an </a:t>
            </a:r>
            <a:r>
              <a:rPr lang="en-US" err="1"/>
              <a:t>IoU</a:t>
            </a:r>
            <a:r>
              <a:rPr lang="en-US"/>
              <a:t> around 0.38. That means our predicted boxes are starting to line up with the ground truths — or the actual labeled objects — even if confidence is still low.</a:t>
            </a:r>
          </a:p>
          <a:p>
            <a:r>
              <a:rPr lang="en-US"/>
              <a:t>We’re still behind state-of-the-art models like YOLOv5, but the key takeaway is that ShelfVision no longer completely fails on the test set. It’s making meaningful predictions. This forms our benchmark moving forward as we compare against both the pretrained YOLOv5 (trained on COCO) and the fine-tuned version trained specifically on SKU110K.</a:t>
            </a:r>
          </a:p>
          <a:p>
            <a:endParaRPr lang="en-US"/>
          </a:p>
        </p:txBody>
      </p:sp>
      <p:sp>
        <p:nvSpPr>
          <p:cNvPr id="4" name="Slide Number Placeholder 3"/>
          <p:cNvSpPr>
            <a:spLocks noGrp="1"/>
          </p:cNvSpPr>
          <p:nvPr>
            <p:ph type="sldNum" sz="quarter" idx="5"/>
          </p:nvPr>
        </p:nvSpPr>
        <p:spPr/>
        <p:txBody>
          <a:bodyPr/>
          <a:lstStyle/>
          <a:p>
            <a:fld id="{3B41072E-2648-404A-95F3-776AB7101825}" type="slidenum">
              <a:rPr lang="en-US" smtClean="0"/>
              <a:t>13</a:t>
            </a:fld>
            <a:endParaRPr lang="en-US"/>
          </a:p>
        </p:txBody>
      </p:sp>
    </p:spTree>
    <p:extLst>
      <p:ext uri="{BB962C8B-B14F-4D97-AF65-F5344CB8AC3E}">
        <p14:creationId xmlns:p14="http://schemas.microsoft.com/office/powerpoint/2010/main" val="4145176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comparison shows why domain adaptation matters. YOLOv5, when pretrained on COCO, has never seen dense retail shelf layouts — so it doesn’t know what to look for in SKU-110K-style images. It either predicts objects that don’t overlap with ground truth — those are the real labeled boxes — or it gets filtered out entirely during post-processing.</a:t>
            </a:r>
          </a:p>
          <a:p>
            <a:r>
              <a:rPr lang="en-US" dirty="0"/>
              <a:t>ShelfVision, on the other hand, while still in early stages, is at least showing some meaningful overlap. Our </a:t>
            </a:r>
            <a:r>
              <a:rPr lang="en-US" dirty="0" err="1"/>
              <a:t>IoU</a:t>
            </a:r>
            <a:r>
              <a:rPr lang="en-US" dirty="0"/>
              <a:t> is non-zero, </a:t>
            </a:r>
            <a:r>
              <a:rPr lang="en-US" dirty="0" err="1"/>
              <a:t>mAP</a:t>
            </a:r>
            <a:r>
              <a:rPr lang="en-US" dirty="0"/>
              <a:t> is beginning to rise, and we’re making progress. So even though the raw recall is low, the takeaway is that ShelfVision is already starting to adapt to the retail domain — something YOLOv5 can’t do without fine-tuning.</a:t>
            </a:r>
          </a:p>
          <a:p>
            <a:endParaRPr lang="en-US" dirty="0"/>
          </a:p>
        </p:txBody>
      </p:sp>
      <p:sp>
        <p:nvSpPr>
          <p:cNvPr id="4" name="Slide Number Placeholder 3"/>
          <p:cNvSpPr>
            <a:spLocks noGrp="1"/>
          </p:cNvSpPr>
          <p:nvPr>
            <p:ph type="sldNum" sz="quarter" idx="5"/>
          </p:nvPr>
        </p:nvSpPr>
        <p:spPr/>
        <p:txBody>
          <a:bodyPr/>
          <a:lstStyle/>
          <a:p>
            <a:fld id="{3B41072E-2648-404A-95F3-776AB7101825}" type="slidenum">
              <a:rPr lang="en-US" smtClean="0"/>
              <a:t>14</a:t>
            </a:fld>
            <a:endParaRPr lang="en-US"/>
          </a:p>
        </p:txBody>
      </p:sp>
    </p:spTree>
    <p:extLst>
      <p:ext uri="{BB962C8B-B14F-4D97-AF65-F5344CB8AC3E}">
        <p14:creationId xmlns:p14="http://schemas.microsoft.com/office/powerpoint/2010/main" val="1931258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 we’re comparing our model to a fine-tuned version of YOLOv5 — trained specifically on the SKU-110K dataset. As you can see, YOLO dominates across all metrics. It’s learned how to localize and label retail products really effectively, and its predictions are both dense and accurate.</a:t>
            </a:r>
          </a:p>
          <a:p>
            <a:r>
              <a:rPr lang="en-US" dirty="0"/>
              <a:t>ShelfVision falls short because it’s a lightweight custom architecture. It's optimized for speed and lower memory use, not maximum detection power. Plus, we didn’t do nearly as much hyperparameter tuning as YOLO, and we’re not leveraging features like multi-scale detection. So while our model is improving, it’s not quite on the same level yet — and that’s expected.</a:t>
            </a:r>
          </a:p>
          <a:p>
            <a:endParaRPr lang="en-US" dirty="0"/>
          </a:p>
        </p:txBody>
      </p:sp>
      <p:sp>
        <p:nvSpPr>
          <p:cNvPr id="4" name="Slide Number Placeholder 3"/>
          <p:cNvSpPr>
            <a:spLocks noGrp="1"/>
          </p:cNvSpPr>
          <p:nvPr>
            <p:ph type="sldNum" sz="quarter" idx="5"/>
          </p:nvPr>
        </p:nvSpPr>
        <p:spPr/>
        <p:txBody>
          <a:bodyPr/>
          <a:lstStyle/>
          <a:p>
            <a:fld id="{3B41072E-2648-404A-95F3-776AB7101825}" type="slidenum">
              <a:rPr lang="en-US" smtClean="0"/>
              <a:t>15</a:t>
            </a:fld>
            <a:endParaRPr lang="en-US"/>
          </a:p>
        </p:txBody>
      </p:sp>
    </p:spTree>
    <p:extLst>
      <p:ext uri="{BB962C8B-B14F-4D97-AF65-F5344CB8AC3E}">
        <p14:creationId xmlns:p14="http://schemas.microsoft.com/office/powerpoint/2010/main" val="3313508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we divided the workload based on our strengths. Colin shined as a programmer and focused more on the architecture and core implementation — handling the backbone, detection head, and custom anchor logic — while I took care of the evaluation, debugging, and analysis. Colin also developed most of the visualization tools, and I handled a lot of the writing and metric interpretation. For training and tuning, we split responsibilities pretty evenly to troubleshoot loss behavior and improve stability. It was a very collaborative process, and each of us played a key role in pushing ShelfVision </a:t>
            </a:r>
            <a:r>
              <a:rPr lang="en-US"/>
              <a:t>forward. </a:t>
            </a:r>
            <a:endParaRPr lang="en-US" dirty="0"/>
          </a:p>
        </p:txBody>
      </p:sp>
      <p:sp>
        <p:nvSpPr>
          <p:cNvPr id="4" name="Slide Number Placeholder 3"/>
          <p:cNvSpPr>
            <a:spLocks noGrp="1"/>
          </p:cNvSpPr>
          <p:nvPr>
            <p:ph type="sldNum" sz="quarter" idx="5"/>
          </p:nvPr>
        </p:nvSpPr>
        <p:spPr/>
        <p:txBody>
          <a:bodyPr/>
          <a:lstStyle/>
          <a:p>
            <a:fld id="{3B41072E-2648-404A-95F3-776AB7101825}" type="slidenum">
              <a:rPr lang="en-US" smtClean="0"/>
              <a:t>16</a:t>
            </a:fld>
            <a:endParaRPr lang="en-US"/>
          </a:p>
        </p:txBody>
      </p:sp>
    </p:spTree>
    <p:extLst>
      <p:ext uri="{BB962C8B-B14F-4D97-AF65-F5344CB8AC3E}">
        <p14:creationId xmlns:p14="http://schemas.microsoft.com/office/powerpoint/2010/main" val="646654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ShelfVision has come a long way since Eval 1. We now produce valid detections with significantly better bounding box alignment — our average </a:t>
            </a:r>
            <a:r>
              <a:rPr lang="en-US" dirty="0" err="1"/>
              <a:t>IoU</a:t>
            </a:r>
            <a:r>
              <a:rPr lang="en-US" dirty="0"/>
              <a:t> has jumped to around 0.38, which is a solid sign that the model is understanding where objects actually are. While precision and recall are still low, that's mainly because of confidence filtering and issues with borderline box predictions.</a:t>
            </a:r>
          </a:p>
          <a:p>
            <a:pPr>
              <a:buNone/>
            </a:pPr>
            <a:r>
              <a:rPr lang="en-US" dirty="0"/>
              <a:t>Fine-tuned YOLOv5 still clearly outperforms us — it’s trained on a much larger scale and benefits from a more robust architecture. But what we’re seeing is meaningful progress: ShelfVision is starting to generalize to real shelf layouts, even under tighter constraints.</a:t>
            </a:r>
          </a:p>
          <a:p>
            <a:r>
              <a:rPr lang="en-US" dirty="0"/>
              <a:t>In terms of next steps, we want to dive deeper into the false positives and see which predictions are getting filtered and why. We’re also planning to look into threshold tuning and augmentation strategies to help boost recall. And finally, we do need to start the final report — that’s something we haven’t kicked off yet, but it’s now a top priority.</a:t>
            </a:r>
          </a:p>
          <a:p>
            <a:endParaRPr lang="en-US" dirty="0"/>
          </a:p>
        </p:txBody>
      </p:sp>
      <p:sp>
        <p:nvSpPr>
          <p:cNvPr id="4" name="Slide Number Placeholder 3"/>
          <p:cNvSpPr>
            <a:spLocks noGrp="1"/>
          </p:cNvSpPr>
          <p:nvPr>
            <p:ph type="sldNum" sz="quarter" idx="5"/>
          </p:nvPr>
        </p:nvSpPr>
        <p:spPr/>
        <p:txBody>
          <a:bodyPr/>
          <a:lstStyle/>
          <a:p>
            <a:fld id="{3B41072E-2648-404A-95F3-776AB7101825}" type="slidenum">
              <a:rPr lang="en-US" smtClean="0"/>
              <a:t>17</a:t>
            </a:fld>
            <a:endParaRPr lang="en-US"/>
          </a:p>
        </p:txBody>
      </p:sp>
    </p:spTree>
    <p:extLst>
      <p:ext uri="{BB962C8B-B14F-4D97-AF65-F5344CB8AC3E}">
        <p14:creationId xmlns:p14="http://schemas.microsoft.com/office/powerpoint/2010/main" val="360624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i="1" dirty="0"/>
              <a:t>“Here’s a quick breakdown of what we’ll be covering today.</a:t>
            </a:r>
            <a:br>
              <a:rPr lang="en-US" dirty="0"/>
            </a:br>
            <a:r>
              <a:rPr lang="en-US" i="1" dirty="0"/>
              <a:t>We’ll start with a </a:t>
            </a:r>
            <a:r>
              <a:rPr lang="en-US" b="1" i="1" dirty="0"/>
              <a:t>Project Recap</a:t>
            </a:r>
            <a:r>
              <a:rPr lang="en-US" i="1" dirty="0"/>
              <a:t>, just to bring everyone in what we’re building and how it works.</a:t>
            </a:r>
            <a:br>
              <a:rPr lang="en-US" dirty="0"/>
            </a:br>
            <a:r>
              <a:rPr lang="en-US" i="1" dirty="0"/>
              <a:t>Then we’ll walk through our </a:t>
            </a:r>
            <a:r>
              <a:rPr lang="en-US" b="1" i="1" dirty="0"/>
              <a:t>Baseline Performance</a:t>
            </a:r>
            <a:r>
              <a:rPr lang="en-US" i="1" dirty="0"/>
              <a:t> – including some of the issues from Eval #1, and how we reset that baseline properly this time.</a:t>
            </a:r>
            <a:br>
              <a:rPr lang="en-US" dirty="0"/>
            </a:br>
            <a:r>
              <a:rPr lang="en-US" i="1" dirty="0"/>
              <a:t>After that, we’ll dive into the heart of today’s presentation – </a:t>
            </a:r>
            <a:r>
              <a:rPr lang="en-US" b="1" i="1" dirty="0"/>
              <a:t>Improvement Techniques</a:t>
            </a:r>
            <a:r>
              <a:rPr lang="en-US" i="1" dirty="0"/>
              <a:t>. We’ll cover five major updates we made to the model, why we made them, and what kind of impact they had.</a:t>
            </a:r>
            <a:br>
              <a:rPr lang="en-US" dirty="0"/>
            </a:br>
            <a:r>
              <a:rPr lang="en-US" i="1" dirty="0"/>
              <a:t>We’ll also show a direct </a:t>
            </a:r>
            <a:r>
              <a:rPr lang="en-US" b="1" i="1" dirty="0"/>
              <a:t>Comparison</a:t>
            </a:r>
            <a:r>
              <a:rPr lang="en-US" i="1" dirty="0"/>
              <a:t> between our new baseline and prior results, followed by some highlights in the </a:t>
            </a:r>
            <a:r>
              <a:rPr lang="en-US" b="1" i="1" dirty="0"/>
              <a:t>Results</a:t>
            </a:r>
            <a:r>
              <a:rPr lang="en-US" i="1" dirty="0"/>
              <a:t> section.</a:t>
            </a:r>
            <a:br>
              <a:rPr lang="en-US" dirty="0"/>
            </a:br>
            <a:r>
              <a:rPr lang="en-US" i="1" dirty="0"/>
              <a:t>We’ve also got a short </a:t>
            </a:r>
            <a:r>
              <a:rPr lang="en-US" b="1" i="1" dirty="0"/>
              <a:t>Demo</a:t>
            </a:r>
            <a:r>
              <a:rPr lang="en-US" i="1" dirty="0"/>
              <a:t> showing the model in action, and finally, we’ll wrap up with our </a:t>
            </a:r>
            <a:r>
              <a:rPr lang="en-US" b="1" i="1" dirty="0"/>
              <a:t>Team Contributions</a:t>
            </a:r>
            <a:r>
              <a:rPr lang="en-US" i="1" dirty="0"/>
              <a:t> and </a:t>
            </a:r>
            <a:r>
              <a:rPr lang="en-US" b="1" i="1" dirty="0"/>
              <a:t>Conclusion</a:t>
            </a:r>
            <a:r>
              <a:rPr lang="en-US" i="1" dirty="0"/>
              <a:t>.”</a:t>
            </a:r>
            <a:endParaRPr lang="en-US" dirty="0"/>
          </a:p>
          <a:p>
            <a:r>
              <a:rPr lang="en-US" i="1" dirty="0"/>
              <a:t>Let’s get started with a quick recap of the project.”</a:t>
            </a:r>
            <a:endParaRPr lang="en-US" dirty="0"/>
          </a:p>
        </p:txBody>
      </p:sp>
      <p:sp>
        <p:nvSpPr>
          <p:cNvPr id="4" name="Slide Number Placeholder 3"/>
          <p:cNvSpPr>
            <a:spLocks noGrp="1"/>
          </p:cNvSpPr>
          <p:nvPr>
            <p:ph type="sldNum" sz="quarter" idx="5"/>
          </p:nvPr>
        </p:nvSpPr>
        <p:spPr/>
        <p:txBody>
          <a:bodyPr/>
          <a:lstStyle/>
          <a:p>
            <a:fld id="{3B41072E-2648-404A-95F3-776AB7101825}" type="slidenum">
              <a:rPr lang="en-US" smtClean="0"/>
              <a:t>2</a:t>
            </a:fld>
            <a:endParaRPr lang="en-US"/>
          </a:p>
        </p:txBody>
      </p:sp>
    </p:spTree>
    <p:extLst>
      <p:ext uri="{BB962C8B-B14F-4D97-AF65-F5344CB8AC3E}">
        <p14:creationId xmlns:p14="http://schemas.microsoft.com/office/powerpoint/2010/main" val="2962730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"Our goal in this project was to detect and localize individual retail items in crowded shelf images — basically, teaching a model to draw boxes around each product. This involves working with a dense dataset called SKU-110K, where the scenes are packed, objects overlap, and accurate detection is challenging."</a:t>
            </a:r>
          </a:p>
          <a:p>
            <a:r>
              <a:rPr lang="en-US"/>
              <a:t>"To handle that, we built a custom object detection pipeline with a focus on improving anchor coverage and training stability. The diagram below gives a simplified view of how images move through our system — from loading the data, to feature extraction, to generating candidate boxes and training the model to make accurate predictions."</a:t>
            </a:r>
          </a:p>
          <a:p>
            <a:endParaRPr lang="en-US"/>
          </a:p>
        </p:txBody>
      </p:sp>
      <p:sp>
        <p:nvSpPr>
          <p:cNvPr id="4" name="Slide Number Placeholder 3"/>
          <p:cNvSpPr>
            <a:spLocks noGrp="1"/>
          </p:cNvSpPr>
          <p:nvPr>
            <p:ph type="sldNum" sz="quarter" idx="5"/>
          </p:nvPr>
        </p:nvSpPr>
        <p:spPr/>
        <p:txBody>
          <a:bodyPr/>
          <a:lstStyle/>
          <a:p>
            <a:fld id="{3B41072E-2648-404A-95F3-776AB7101825}" type="slidenum">
              <a:rPr lang="en-US" smtClean="0"/>
              <a:t>3</a:t>
            </a:fld>
            <a:endParaRPr lang="en-US"/>
          </a:p>
        </p:txBody>
      </p:sp>
    </p:spTree>
    <p:extLst>
      <p:ext uri="{BB962C8B-B14F-4D97-AF65-F5344CB8AC3E}">
        <p14:creationId xmlns:p14="http://schemas.microsoft.com/office/powerpoint/2010/main" val="1335048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"Our initial setup in Eval 1 was all about just getting something to show up — the goal was simply to make the model output </a:t>
            </a:r>
            <a:r>
              <a:rPr lang="en-US" i="1" dirty="0"/>
              <a:t>anything</a:t>
            </a:r>
            <a:r>
              <a:rPr lang="en-US" dirty="0"/>
              <a:t>. The anchors weren’t well-aligned, and most of our metrics were either zero or so low they weren’t meaningful. We had a ton of predicted boxes, but they didn’t actually match the ground truth — or in other words, the real labeled items."</a:t>
            </a:r>
          </a:p>
          <a:p>
            <a:r>
              <a:rPr lang="en-US" dirty="0"/>
              <a:t>"Because of this, our loss curves didn’t reflect true learning, and precision-recall plots were basically random noise. That’s when we knew we had to reset and establish a new, more stable baseline. One with clean anchor coverage and trackable training behavior — so that any future improvements could be measured properly."</a:t>
            </a:r>
          </a:p>
          <a:p>
            <a:endParaRPr lang="en-US" dirty="0"/>
          </a:p>
        </p:txBody>
      </p:sp>
      <p:sp>
        <p:nvSpPr>
          <p:cNvPr id="4" name="Slide Number Placeholder 3"/>
          <p:cNvSpPr>
            <a:spLocks noGrp="1"/>
          </p:cNvSpPr>
          <p:nvPr>
            <p:ph type="sldNum" sz="quarter" idx="5"/>
          </p:nvPr>
        </p:nvSpPr>
        <p:spPr/>
        <p:txBody>
          <a:bodyPr/>
          <a:lstStyle/>
          <a:p>
            <a:fld id="{3B41072E-2648-404A-95F3-776AB7101825}" type="slidenum">
              <a:rPr lang="en-US" smtClean="0"/>
              <a:t>4</a:t>
            </a:fld>
            <a:endParaRPr lang="en-US"/>
          </a:p>
        </p:txBody>
      </p:sp>
    </p:spTree>
    <p:extLst>
      <p:ext uri="{BB962C8B-B14F-4D97-AF65-F5344CB8AC3E}">
        <p14:creationId xmlns:p14="http://schemas.microsoft.com/office/powerpoint/2010/main" val="328890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the messiness of proper output in Eval 1, we ended up taking a hard rest and rebuilt with a new proper baseline.</a:t>
            </a:r>
          </a:p>
          <a:p>
            <a:endParaRPr lang="en-US"/>
          </a:p>
          <a:p>
            <a:r>
              <a:rPr lang="en-US"/>
              <a:t>The goal was to simplify the architecture and then scale back up from there, with a focus on the anchor generator and its ability to better align with actual object sizes. </a:t>
            </a:r>
          </a:p>
          <a:p>
            <a:endParaRPr lang="en-US"/>
          </a:p>
          <a:p>
            <a:r>
              <a:rPr lang="en-US"/>
              <a:t>This gave us a much better more modular training behavior that we could analyze. </a:t>
            </a:r>
          </a:p>
          <a:p>
            <a:endParaRPr lang="en-US"/>
          </a:p>
          <a:p>
            <a:r>
              <a:rPr lang="en-US"/>
              <a:t>You can see a major difference with the losses, even though the box loss is high in this metric its steadily going down, and it tells us that our model is learning to localize better, and even though its not really perfect yet, this set up is much more stable and gives us a much more reliable launch point to begin testing real improvements.</a:t>
            </a:r>
          </a:p>
          <a:p>
            <a:endParaRPr lang="en-US"/>
          </a:p>
        </p:txBody>
      </p:sp>
      <p:sp>
        <p:nvSpPr>
          <p:cNvPr id="4" name="Slide Number Placeholder 3"/>
          <p:cNvSpPr>
            <a:spLocks noGrp="1"/>
          </p:cNvSpPr>
          <p:nvPr>
            <p:ph type="sldNum" sz="quarter" idx="5"/>
          </p:nvPr>
        </p:nvSpPr>
        <p:spPr/>
        <p:txBody>
          <a:bodyPr/>
          <a:lstStyle/>
          <a:p>
            <a:fld id="{3B41072E-2648-404A-95F3-776AB7101825}" type="slidenum">
              <a:rPr lang="en-US" smtClean="0"/>
              <a:t>5</a:t>
            </a:fld>
            <a:endParaRPr lang="en-US"/>
          </a:p>
        </p:txBody>
      </p:sp>
    </p:spTree>
    <p:extLst>
      <p:ext uri="{BB962C8B-B14F-4D97-AF65-F5344CB8AC3E}">
        <p14:creationId xmlns:p14="http://schemas.microsoft.com/office/powerpoint/2010/main" val="1586775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So at this point in the project, we knew that our initial model wasn't performing well — we had almost no detections. Even though our losses were okay, our predictions were not.</a:t>
            </a:r>
          </a:p>
          <a:p>
            <a:pPr>
              <a:buNone/>
            </a:pPr>
            <a:endParaRPr lang="en-US"/>
          </a:p>
          <a:p>
            <a:pPr>
              <a:buNone/>
            </a:pPr>
            <a:r>
              <a:rPr lang="en-US"/>
              <a:t> To fix that, we approached the problem from five angles that covered everything from the model architecture to training stability as shown below consisting of : </a:t>
            </a:r>
          </a:p>
          <a:p>
            <a:pPr>
              <a:buNone/>
            </a:pPr>
            <a:endParaRPr lang="en-US"/>
          </a:p>
          <a:p>
            <a:pPr>
              <a:buNone/>
            </a:pPr>
            <a:endParaRPr lang="en-US"/>
          </a:p>
          <a:p>
            <a:r>
              <a:rPr lang="en-US"/>
              <a:t>Each of these techniques helped target a known bottleneck. </a:t>
            </a:r>
          </a:p>
          <a:p>
            <a:endParaRPr lang="en-US"/>
          </a:p>
          <a:p>
            <a:endParaRPr lang="en-US"/>
          </a:p>
          <a:p>
            <a:r>
              <a:rPr lang="en-US"/>
              <a:t>Together with tuning memory, batch sizes, and our training schedule, these improvements laid the foundation for actual learning to happen.</a:t>
            </a:r>
          </a:p>
          <a:p>
            <a:endParaRPr lang="en-US"/>
          </a:p>
        </p:txBody>
      </p:sp>
      <p:sp>
        <p:nvSpPr>
          <p:cNvPr id="4" name="Slide Number Placeholder 3"/>
          <p:cNvSpPr>
            <a:spLocks noGrp="1"/>
          </p:cNvSpPr>
          <p:nvPr>
            <p:ph type="sldNum" sz="quarter" idx="5"/>
          </p:nvPr>
        </p:nvSpPr>
        <p:spPr/>
        <p:txBody>
          <a:bodyPr/>
          <a:lstStyle/>
          <a:p>
            <a:fld id="{3B41072E-2648-404A-95F3-776AB7101825}" type="slidenum">
              <a:rPr lang="en-US" smtClean="0"/>
              <a:t>6</a:t>
            </a:fld>
            <a:endParaRPr lang="en-US"/>
          </a:p>
        </p:txBody>
      </p:sp>
    </p:spTree>
    <p:extLst>
      <p:ext uri="{BB962C8B-B14F-4D97-AF65-F5344CB8AC3E}">
        <p14:creationId xmlns:p14="http://schemas.microsoft.com/office/powerpoint/2010/main" val="4273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In our early set up, our anchors, which are basically just preset boxes used to guess object positions, were way too small and clustered towards the center as you can see in the before image, </a:t>
            </a:r>
          </a:p>
          <a:p>
            <a:endParaRPr lang="en-US"/>
          </a:p>
          <a:p>
            <a:r>
              <a:rPr lang="en-US"/>
              <a:t>This meant that they were rarely aligning with the actual labeled items which are held in our ground truth boxes, </a:t>
            </a:r>
          </a:p>
          <a:p>
            <a:endParaRPr lang="en-US"/>
          </a:p>
          <a:p>
            <a:r>
              <a:rPr lang="en-US"/>
              <a:t>We fixed this by increases our base sizes, and tweaking the scales and aspect ratios so that our anchors now cover a wider range of object shapes and sizes, </a:t>
            </a:r>
          </a:p>
          <a:p>
            <a:endParaRPr lang="en-US"/>
          </a:p>
          <a:p>
            <a:r>
              <a:rPr lang="en-US"/>
              <a:t>And now they’re placed more evenly across the image as you can see in the after image, this gave us better overlap with the products and way more useful training signals.</a:t>
            </a:r>
          </a:p>
        </p:txBody>
      </p:sp>
      <p:sp>
        <p:nvSpPr>
          <p:cNvPr id="4" name="Slide Number Placeholder 3"/>
          <p:cNvSpPr>
            <a:spLocks noGrp="1"/>
          </p:cNvSpPr>
          <p:nvPr>
            <p:ph type="sldNum" sz="quarter" idx="5"/>
          </p:nvPr>
        </p:nvSpPr>
        <p:spPr/>
        <p:txBody>
          <a:bodyPr/>
          <a:lstStyle/>
          <a:p>
            <a:fld id="{3B41072E-2648-404A-95F3-776AB7101825}" type="slidenum">
              <a:rPr lang="en-US" smtClean="0"/>
              <a:t>7</a:t>
            </a:fld>
            <a:endParaRPr lang="en-US"/>
          </a:p>
        </p:txBody>
      </p:sp>
    </p:spTree>
    <p:extLst>
      <p:ext uri="{BB962C8B-B14F-4D97-AF65-F5344CB8AC3E}">
        <p14:creationId xmlns:p14="http://schemas.microsoft.com/office/powerpoint/2010/main" val="1725837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a:t>
            </a:r>
          </a:p>
          <a:p>
            <a:r>
              <a:rPr lang="en-US"/>
              <a:t>In the beginning as said previously the anchors gave us lots of issues, with them not actually getting aligned with the ground truth boxes, they were not getting assigned either, </a:t>
            </a:r>
          </a:p>
          <a:p>
            <a:endParaRPr lang="en-US"/>
          </a:p>
          <a:p>
            <a:r>
              <a:rPr lang="en-US"/>
              <a:t>that meant that if the model was making predictions we didn’t know if they were connecting at all with the ground truths which gave us no clear feedback to train on, which is why some of our testing metrics were completely flat and zeroed out.</a:t>
            </a:r>
          </a:p>
          <a:p>
            <a:endParaRPr lang="en-US"/>
          </a:p>
          <a:p>
            <a:r>
              <a:rPr lang="en-US"/>
              <a:t>To fix this we rewrote our matching logic with </a:t>
            </a:r>
            <a:r>
              <a:rPr lang="en-US" err="1"/>
              <a:t>IoU</a:t>
            </a:r>
            <a:r>
              <a:rPr lang="en-US"/>
              <a:t> based matching with a more tunable threshold, furthermore we actually force assigned ground truth boxes to its best anchor, even if the </a:t>
            </a:r>
            <a:r>
              <a:rPr lang="en-US" err="1"/>
              <a:t>IoU</a:t>
            </a:r>
            <a:r>
              <a:rPr lang="en-US"/>
              <a:t> wasn’t really high, it guaranteed that every object was represented.</a:t>
            </a:r>
          </a:p>
        </p:txBody>
      </p:sp>
      <p:sp>
        <p:nvSpPr>
          <p:cNvPr id="4" name="Slide Number Placeholder 3"/>
          <p:cNvSpPr>
            <a:spLocks noGrp="1"/>
          </p:cNvSpPr>
          <p:nvPr>
            <p:ph type="sldNum" sz="quarter" idx="5"/>
          </p:nvPr>
        </p:nvSpPr>
        <p:spPr/>
        <p:txBody>
          <a:bodyPr/>
          <a:lstStyle/>
          <a:p>
            <a:fld id="{3B41072E-2648-404A-95F3-776AB7101825}" type="slidenum">
              <a:rPr lang="en-US" smtClean="0"/>
              <a:t>8</a:t>
            </a:fld>
            <a:endParaRPr lang="en-US"/>
          </a:p>
        </p:txBody>
      </p:sp>
    </p:spTree>
    <p:extLst>
      <p:ext uri="{BB962C8B-B14F-4D97-AF65-F5344CB8AC3E}">
        <p14:creationId xmlns:p14="http://schemas.microsoft.com/office/powerpoint/2010/main" val="171150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Box Deltas gave us a lot of issue, from our early visualizations we saw a lot predictions that were either making the boxes way too big or clustering on the edges of the images/</a:t>
            </a:r>
          </a:p>
          <a:p>
            <a:r>
              <a:rPr lang="en-US"/>
              <a:t>This was occurring because when we were applying our box deltas, or the adjustments we want the model to make to the predictions,  that we didn’t really have any safety checks such as clamping.</a:t>
            </a:r>
          </a:p>
          <a:p>
            <a:endParaRPr lang="en-US"/>
          </a:p>
          <a:p>
            <a:r>
              <a:rPr lang="en-US"/>
              <a:t>To fix this we added safeguard that clamped the deltas to reasonable limits, forcing the boxes to stay within the image bounds, and filtering out any predictions that were either way too small or too massive.</a:t>
            </a:r>
          </a:p>
          <a:p>
            <a:endParaRPr lang="en-US"/>
          </a:p>
          <a:p>
            <a:r>
              <a:rPr lang="en-US"/>
              <a:t>This helped keep our predictions simple, and significantly reduced the noise of our predictions.</a:t>
            </a:r>
          </a:p>
        </p:txBody>
      </p:sp>
      <p:sp>
        <p:nvSpPr>
          <p:cNvPr id="4" name="Slide Number Placeholder 3"/>
          <p:cNvSpPr>
            <a:spLocks noGrp="1"/>
          </p:cNvSpPr>
          <p:nvPr>
            <p:ph type="sldNum" sz="quarter" idx="5"/>
          </p:nvPr>
        </p:nvSpPr>
        <p:spPr/>
        <p:txBody>
          <a:bodyPr/>
          <a:lstStyle/>
          <a:p>
            <a:fld id="{3B41072E-2648-404A-95F3-776AB7101825}" type="slidenum">
              <a:rPr lang="en-US" smtClean="0"/>
              <a:t>9</a:t>
            </a:fld>
            <a:endParaRPr lang="en-US"/>
          </a:p>
        </p:txBody>
      </p:sp>
    </p:spTree>
    <p:extLst>
      <p:ext uri="{BB962C8B-B14F-4D97-AF65-F5344CB8AC3E}">
        <p14:creationId xmlns:p14="http://schemas.microsoft.com/office/powerpoint/2010/main" val="4293662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Tuesday, April 15, 2025</a:t>
            </a:fld>
            <a:endParaRPr lang="en-US"/>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Tuesday, April 15, 2025</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3174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Tuesday, April 15, 2025</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157446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Tuesday, April 15, 2025</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Tuesday, April 15, 2025</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23429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Tuesday, April 15, 2025</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Tuesday, April 15, 2025</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Tuesday, April 15, 2025</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6820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Tuesday, April 15, 2025</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Tuesday, April 15, 2025</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Tuesday, April 15, 2025</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27319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Tuesday, April 15, 2025</a:t>
            </a:fld>
            <a:endParaRPr lang="en-US"/>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notesSlide" Target="../notesSlides/notesSlide10.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notesSlide" Target="../notesSlides/notesSlide11.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2.xml"/><Relationship Id="rId7" Type="http://schemas.openxmlformats.org/officeDocument/2006/relationships/image" Target="../media/image6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1.png"/><Relationship Id="rId11" Type="http://schemas.openxmlformats.org/officeDocument/2006/relationships/image" Target="../media/image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notesSlide" Target="../notesSlides/notesSlide12.xml"/><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6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slideLayout" Target="../slideLayouts/slideLayout2.xml"/><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audio" Target="../media/media3.m4a"/><Relationship Id="rId16" Type="http://schemas.openxmlformats.org/officeDocument/2006/relationships/image" Target="../media/image29.svg"/><Relationship Id="rId20" Type="http://schemas.openxmlformats.org/officeDocument/2006/relationships/image" Target="../media/image33.svg"/><Relationship Id="rId1" Type="http://schemas.microsoft.com/office/2007/relationships/media" Target="../media/media3.m4a"/><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notesSlide" Target="../notesSlides/notesSlide3.xml"/><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notesSlide" Target="../notesSlides/notesSlide7.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notesSlide" Target="../notesSlides/notesSlide8.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5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9.png"/><Relationship Id="rId5" Type="http://schemas.openxmlformats.org/officeDocument/2006/relationships/image" Target="../media/image5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BBAA-1E44-F3C8-AB40-394D8B0847A7}"/>
              </a:ext>
            </a:extLst>
          </p:cNvPr>
          <p:cNvSpPr>
            <a:spLocks noGrp="1"/>
          </p:cNvSpPr>
          <p:nvPr>
            <p:ph type="ctrTitle"/>
          </p:nvPr>
        </p:nvSpPr>
        <p:spPr>
          <a:xfrm>
            <a:off x="1792941" y="2084169"/>
            <a:ext cx="9848197" cy="2954655"/>
          </a:xfrm>
        </p:spPr>
        <p:txBody>
          <a:bodyPr>
            <a:normAutofit/>
          </a:bodyPr>
          <a:lstStyle/>
          <a:p>
            <a:pPr algn="r"/>
            <a:r>
              <a:rPr lang="en-US"/>
              <a:t>RETAIL ANALYSIS USING NEURAL NETWORKS</a:t>
            </a:r>
          </a:p>
        </p:txBody>
      </p:sp>
      <p:sp>
        <p:nvSpPr>
          <p:cNvPr id="3" name="Subtitle 2">
            <a:extLst>
              <a:ext uri="{FF2B5EF4-FFF2-40B4-BE49-F238E27FC236}">
                <a16:creationId xmlns:a16="http://schemas.microsoft.com/office/drawing/2014/main" id="{43EB0499-DFBF-B9D6-F02B-73C7C8C3DAD3}"/>
              </a:ext>
            </a:extLst>
          </p:cNvPr>
          <p:cNvSpPr>
            <a:spLocks noGrp="1"/>
          </p:cNvSpPr>
          <p:nvPr>
            <p:ph type="subTitle" idx="1"/>
          </p:nvPr>
        </p:nvSpPr>
        <p:spPr>
          <a:xfrm>
            <a:off x="3359149" y="4456119"/>
            <a:ext cx="8281989" cy="2229037"/>
          </a:xfrm>
        </p:spPr>
        <p:txBody>
          <a:bodyPr>
            <a:normAutofit/>
          </a:bodyPr>
          <a:lstStyle/>
          <a:p>
            <a:pPr algn="r"/>
            <a:r>
              <a:rPr lang="en-US" sz="3600"/>
              <a:t>Nathan Little</a:t>
            </a:r>
          </a:p>
          <a:p>
            <a:pPr algn="r"/>
            <a:r>
              <a:rPr lang="en-US" sz="3600"/>
              <a:t>Colin Kirby</a:t>
            </a:r>
          </a:p>
        </p:txBody>
      </p:sp>
      <p:sp>
        <p:nvSpPr>
          <p:cNvPr id="5" name="TextBox 4">
            <a:extLst>
              <a:ext uri="{FF2B5EF4-FFF2-40B4-BE49-F238E27FC236}">
                <a16:creationId xmlns:a16="http://schemas.microsoft.com/office/drawing/2014/main" id="{0B4D36E8-ADCE-7662-AE52-55E5C1B9B8AA}"/>
              </a:ext>
            </a:extLst>
          </p:cNvPr>
          <p:cNvSpPr txBox="1"/>
          <p:nvPr/>
        </p:nvSpPr>
        <p:spPr>
          <a:xfrm>
            <a:off x="5477904" y="559860"/>
            <a:ext cx="6163234" cy="1354217"/>
          </a:xfrm>
          <a:prstGeom prst="rect">
            <a:avLst/>
          </a:prstGeom>
          <a:noFill/>
        </p:spPr>
        <p:txBody>
          <a:bodyPr wrap="square">
            <a:spAutoFit/>
          </a:bodyPr>
          <a:lstStyle/>
          <a:p>
            <a:r>
              <a:rPr lang="en-US" sz="6400" b="1" i="1">
                <a:latin typeface="+mj-lt"/>
                <a:ea typeface="+mj-ea"/>
                <a:cs typeface="+mj-cs"/>
              </a:rPr>
              <a:t>EVAL #2</a:t>
            </a:r>
            <a:br>
              <a:rPr lang="en-US" b="1" i="1"/>
            </a:br>
            <a:endParaRPr lang="en-US" b="1" i="1"/>
          </a:p>
        </p:txBody>
      </p:sp>
      <p:sp>
        <p:nvSpPr>
          <p:cNvPr id="6" name="TextBox 5">
            <a:extLst>
              <a:ext uri="{FF2B5EF4-FFF2-40B4-BE49-F238E27FC236}">
                <a16:creationId xmlns:a16="http://schemas.microsoft.com/office/drawing/2014/main" id="{1C4D8F87-0C3C-D7EE-34AF-1D40CB6D3630}"/>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1</a:t>
            </a:r>
          </a:p>
        </p:txBody>
      </p:sp>
      <p:pic>
        <p:nvPicPr>
          <p:cNvPr id="46" name="Audio 45">
            <a:hlinkClick r:id="" action="ppaction://media"/>
            <a:extLst>
              <a:ext uri="{FF2B5EF4-FFF2-40B4-BE49-F238E27FC236}">
                <a16:creationId xmlns:a16="http://schemas.microsoft.com/office/drawing/2014/main" id="{5AD3A4DF-A00C-116F-BE97-DF69C44243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49035995"/>
      </p:ext>
    </p:extLst>
  </p:cSld>
  <p:clrMapOvr>
    <a:masterClrMapping/>
  </p:clrMapOvr>
  <mc:AlternateContent xmlns:mc="http://schemas.openxmlformats.org/markup-compatibility/2006" xmlns:p14="http://schemas.microsoft.com/office/powerpoint/2010/main">
    <mc:Choice Requires="p14">
      <p:transition spd="slow" p14:dur="2000" advTm="24755"/>
    </mc:Choice>
    <mc:Fallback xmlns="">
      <p:transition spd="slow" advTm="24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B5D18-8CDC-0445-D9A7-04A703DBA125}"/>
              </a:ext>
            </a:extLst>
          </p:cNvPr>
          <p:cNvSpPr txBox="1">
            <a:spLocks/>
          </p:cNvSpPr>
          <p:nvPr/>
        </p:nvSpPr>
        <p:spPr>
          <a:xfrm>
            <a:off x="463849" y="458854"/>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a:t>4.  Memory &amp; Batch Tuning</a:t>
            </a:r>
            <a:endParaRPr lang="en-US" i="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468344E-9AB6-A0D3-1C5E-560D3D00203C}"/>
                  </a:ext>
                </a:extLst>
              </p:cNvPr>
              <p:cNvSpPr txBox="1">
                <a:spLocks/>
              </p:cNvSpPr>
              <p:nvPr/>
            </p:nvSpPr>
            <p:spPr>
              <a:xfrm>
                <a:off x="394354" y="1263642"/>
                <a:ext cx="6903914" cy="1823081"/>
              </a:xfrm>
              <a:prstGeom prst="rect">
                <a:avLst/>
              </a:prstGeom>
            </p:spPr>
            <p:txBody>
              <a:bodyPr vert="horz" wrap="square" lIns="0" tIns="0" rIns="0" bIns="0" rtlCol="0">
                <a:normAutofit fontScale="850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a:latin typeface="Century" panose="02040604050505020304" pitchFamily="18" charset="0"/>
                  </a:rPr>
                  <a:t>The Problem :</a:t>
                </a:r>
              </a:p>
              <a:p>
                <a:pPr>
                  <a:spcBef>
                    <a:spcPts val="600"/>
                  </a:spcBef>
                  <a:spcAft>
                    <a:spcPts val="0"/>
                  </a:spcAft>
                </a:pPr>
                <a:r>
                  <a:rPr lang="en-US" sz="2000">
                    <a:latin typeface="Century" panose="02040604050505020304" pitchFamily="18" charset="0"/>
                  </a:rPr>
                  <a:t>Training w/ Full Dataset + Large Batch Size </a:t>
                </a:r>
                <a14:m>
                  <m:oMath xmlns:m="http://schemas.openxmlformats.org/officeDocument/2006/math">
                    <m:r>
                      <a:rPr lang="en-US" sz="2000" b="0" i="1" smtClean="0">
                        <a:latin typeface="Cambria Math" panose="02040503050406030204" pitchFamily="18" charset="0"/>
                      </a:rPr>
                      <m:t>→</m:t>
                    </m:r>
                  </m:oMath>
                </a14:m>
                <a:r>
                  <a:rPr lang="en-US" sz="2000">
                    <a:latin typeface="Century" panose="02040604050505020304" pitchFamily="18" charset="0"/>
                  </a:rPr>
                  <a:t> CUDA Out of Memory Errors.</a:t>
                </a:r>
              </a:p>
              <a:p>
                <a:pPr>
                  <a:spcBef>
                    <a:spcPts val="600"/>
                  </a:spcBef>
                  <a:spcAft>
                    <a:spcPts val="0"/>
                  </a:spcAft>
                </a:pPr>
                <a:r>
                  <a:rPr lang="en-US" sz="2000">
                    <a:latin typeface="Century" panose="02040604050505020304" pitchFamily="18" charset="0"/>
                  </a:rPr>
                  <a:t>Anchor tuning increased total anchor count </a:t>
                </a:r>
                <a14:m>
                  <m:oMath xmlns:m="http://schemas.openxmlformats.org/officeDocument/2006/math">
                    <m:r>
                      <a:rPr lang="en-US" sz="2000" b="0" i="1" smtClean="0">
                        <a:latin typeface="Cambria Math" panose="02040503050406030204" pitchFamily="18" charset="0"/>
                      </a:rPr>
                      <m:t>→</m:t>
                    </m:r>
                  </m:oMath>
                </a14:m>
                <a:r>
                  <a:rPr lang="en-US" sz="2000">
                    <a:latin typeface="Century" panose="02040604050505020304" pitchFamily="18" charset="0"/>
                  </a:rPr>
                  <a:t> Higher Mem Load during Training.</a:t>
                </a:r>
              </a:p>
              <a:p>
                <a:pPr>
                  <a:spcBef>
                    <a:spcPts val="600"/>
                  </a:spcBef>
                  <a:spcAft>
                    <a:spcPts val="0"/>
                  </a:spcAft>
                </a:pPr>
                <a:r>
                  <a:rPr lang="en-US" sz="2000">
                    <a:latin typeface="Century" panose="02040604050505020304" pitchFamily="18" charset="0"/>
                  </a:rPr>
                  <a:t>Debugging / Testing was slow due to full-data loading.</a:t>
                </a:r>
              </a:p>
              <a:p>
                <a:pPr>
                  <a:spcBef>
                    <a:spcPts val="600"/>
                  </a:spcBef>
                  <a:spcAft>
                    <a:spcPts val="0"/>
                  </a:spcAft>
                </a:pPr>
                <a:endParaRPr lang="en-US" sz="2000">
                  <a:latin typeface="Century" panose="02040604050505020304" pitchFamily="18" charset="0"/>
                </a:endParaRPr>
              </a:p>
            </p:txBody>
          </p:sp>
        </mc:Choice>
        <mc:Fallback xmlns="">
          <p:sp>
            <p:nvSpPr>
              <p:cNvPr id="7" name="Content Placeholder 2">
                <a:extLst>
                  <a:ext uri="{FF2B5EF4-FFF2-40B4-BE49-F238E27FC236}">
                    <a16:creationId xmlns:a16="http://schemas.microsoft.com/office/drawing/2014/main" id="{B468344E-9AB6-A0D3-1C5E-560D3D00203C}"/>
                  </a:ext>
                </a:extLst>
              </p:cNvPr>
              <p:cNvSpPr txBox="1">
                <a:spLocks noRot="1" noChangeAspect="1" noMove="1" noResize="1" noEditPoints="1" noAdjustHandles="1" noChangeArrowheads="1" noChangeShapeType="1" noTextEdit="1"/>
              </p:cNvSpPr>
              <p:nvPr/>
            </p:nvSpPr>
            <p:spPr>
              <a:xfrm>
                <a:off x="394354" y="1263642"/>
                <a:ext cx="6903914" cy="1823081"/>
              </a:xfrm>
              <a:prstGeom prst="rect">
                <a:avLst/>
              </a:prstGeom>
              <a:blipFill>
                <a:blip r:embed="rId5"/>
                <a:stretch>
                  <a:fillRect l="-2297" t="-6020"/>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6AE5C966-253C-587A-9DEB-18503E8A4587}"/>
              </a:ext>
            </a:extLst>
          </p:cNvPr>
          <p:cNvSpPr txBox="1">
            <a:spLocks/>
          </p:cNvSpPr>
          <p:nvPr/>
        </p:nvSpPr>
        <p:spPr>
          <a:xfrm>
            <a:off x="394354" y="3176646"/>
            <a:ext cx="6903914" cy="1665824"/>
          </a:xfrm>
          <a:prstGeom prst="rect">
            <a:avLst/>
          </a:prstGeom>
        </p:spPr>
        <p:txBody>
          <a:bodyPr vert="horz" wrap="square" lIns="0" tIns="0" rIns="0" bIns="0" rtlCol="0">
            <a:normAutofit fontScale="925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a:latin typeface="Century" panose="02040604050505020304" pitchFamily="18" charset="0"/>
              </a:rPr>
              <a:t>Fixes Made :</a:t>
            </a:r>
          </a:p>
          <a:p>
            <a:pPr>
              <a:spcBef>
                <a:spcPts val="600"/>
              </a:spcBef>
              <a:spcAft>
                <a:spcPts val="0"/>
              </a:spcAft>
            </a:pPr>
            <a:r>
              <a:rPr lang="en-US" sz="2000">
                <a:latin typeface="Century" panose="02040604050505020304" pitchFamily="18" charset="0"/>
              </a:rPr>
              <a:t>Reduced Batch Sizes during Training in our config files.</a:t>
            </a:r>
          </a:p>
          <a:p>
            <a:pPr>
              <a:spcBef>
                <a:spcPts val="600"/>
              </a:spcBef>
              <a:spcAft>
                <a:spcPts val="0"/>
              </a:spcAft>
            </a:pPr>
            <a:r>
              <a:rPr lang="en-US" sz="2000">
                <a:latin typeface="Century" panose="02040604050505020304" pitchFamily="18" charset="0"/>
              </a:rPr>
              <a:t>Utilized a subset size to enable quick training / debug runs.</a:t>
            </a:r>
          </a:p>
          <a:p>
            <a:pPr>
              <a:spcBef>
                <a:spcPts val="600"/>
              </a:spcBef>
              <a:spcAft>
                <a:spcPts val="0"/>
              </a:spcAft>
            </a:pPr>
            <a:r>
              <a:rPr lang="en-US" sz="2000">
                <a:latin typeface="Century" panose="02040604050505020304" pitchFamily="18" charset="0"/>
              </a:rPr>
              <a:t>Controlled number of anchors per level via smarter scales + ARs. </a:t>
            </a:r>
          </a:p>
        </p:txBody>
      </p:sp>
      <p:sp>
        <p:nvSpPr>
          <p:cNvPr id="9" name="Content Placeholder 2">
            <a:extLst>
              <a:ext uri="{FF2B5EF4-FFF2-40B4-BE49-F238E27FC236}">
                <a16:creationId xmlns:a16="http://schemas.microsoft.com/office/drawing/2014/main" id="{AF751854-4AF5-18A4-4C24-5BC90DEB978D}"/>
              </a:ext>
            </a:extLst>
          </p:cNvPr>
          <p:cNvSpPr txBox="1">
            <a:spLocks/>
          </p:cNvSpPr>
          <p:nvPr/>
        </p:nvSpPr>
        <p:spPr>
          <a:xfrm>
            <a:off x="394354" y="4952929"/>
            <a:ext cx="8084115" cy="1665824"/>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a:latin typeface="Century" panose="02040604050505020304" pitchFamily="18" charset="0"/>
              </a:rPr>
              <a:t>Result :</a:t>
            </a:r>
          </a:p>
          <a:p>
            <a:pPr>
              <a:spcBef>
                <a:spcPts val="600"/>
              </a:spcBef>
              <a:spcAft>
                <a:spcPts val="0"/>
              </a:spcAft>
            </a:pPr>
            <a:r>
              <a:rPr lang="en-US" sz="2000">
                <a:latin typeface="Century" panose="02040604050505020304" pitchFamily="18" charset="0"/>
              </a:rPr>
              <a:t>Resolved OOM Crashes.</a:t>
            </a:r>
          </a:p>
          <a:p>
            <a:pPr>
              <a:spcBef>
                <a:spcPts val="600"/>
              </a:spcBef>
              <a:spcAft>
                <a:spcPts val="0"/>
              </a:spcAft>
            </a:pPr>
            <a:r>
              <a:rPr lang="en-US" sz="2000">
                <a:latin typeface="Century" panose="02040604050505020304" pitchFamily="18" charset="0"/>
              </a:rPr>
              <a:t>Enable faster iterations for testing.</a:t>
            </a:r>
          </a:p>
          <a:p>
            <a:pPr>
              <a:spcBef>
                <a:spcPts val="600"/>
              </a:spcBef>
              <a:spcAft>
                <a:spcPts val="0"/>
              </a:spcAft>
            </a:pPr>
            <a:endParaRPr lang="en-US" sz="2000">
              <a:latin typeface="Century" panose="02040604050505020304" pitchFamily="18" charset="0"/>
            </a:endParaRPr>
          </a:p>
        </p:txBody>
      </p:sp>
      <p:pic>
        <p:nvPicPr>
          <p:cNvPr id="11" name="Picture 10">
            <a:extLst>
              <a:ext uri="{FF2B5EF4-FFF2-40B4-BE49-F238E27FC236}">
                <a16:creationId xmlns:a16="http://schemas.microsoft.com/office/drawing/2014/main" id="{2B2608CE-06FE-0478-2468-66B8A75B4518}"/>
              </a:ext>
            </a:extLst>
          </p:cNvPr>
          <p:cNvPicPr>
            <a:picLocks noChangeAspect="1"/>
          </p:cNvPicPr>
          <p:nvPr/>
        </p:nvPicPr>
        <p:blipFill>
          <a:blip r:embed="rId6"/>
          <a:stretch>
            <a:fillRect/>
          </a:stretch>
        </p:blipFill>
        <p:spPr>
          <a:xfrm>
            <a:off x="5046131" y="5120052"/>
            <a:ext cx="6768448" cy="1153443"/>
          </a:xfrm>
          <a:prstGeom prst="rect">
            <a:avLst/>
          </a:prstGeom>
          <a:ln w="19050">
            <a:solidFill>
              <a:schemeClr val="tx1"/>
            </a:solidFill>
          </a:ln>
        </p:spPr>
      </p:pic>
      <p:sp>
        <p:nvSpPr>
          <p:cNvPr id="12" name="TextBox 11">
            <a:extLst>
              <a:ext uri="{FF2B5EF4-FFF2-40B4-BE49-F238E27FC236}">
                <a16:creationId xmlns:a16="http://schemas.microsoft.com/office/drawing/2014/main" id="{8E006A17-EA79-58B1-B52D-8A14F3092CB2}"/>
              </a:ext>
            </a:extLst>
          </p:cNvPr>
          <p:cNvSpPr txBox="1"/>
          <p:nvPr/>
        </p:nvSpPr>
        <p:spPr>
          <a:xfrm>
            <a:off x="7070655" y="6378797"/>
            <a:ext cx="4790716" cy="307777"/>
          </a:xfrm>
          <a:prstGeom prst="rect">
            <a:avLst/>
          </a:prstGeom>
          <a:noFill/>
        </p:spPr>
        <p:txBody>
          <a:bodyPr wrap="square" rtlCol="0">
            <a:spAutoFit/>
          </a:bodyPr>
          <a:lstStyle/>
          <a:p>
            <a:pPr algn="r">
              <a:buNone/>
            </a:pPr>
            <a:r>
              <a:rPr lang="en-US" sz="1400" b="1"/>
              <a:t>Figure:</a:t>
            </a:r>
            <a:r>
              <a:rPr lang="en-US" sz="1400"/>
              <a:t>  Snippet of  OOM Error Message..</a:t>
            </a:r>
          </a:p>
        </p:txBody>
      </p:sp>
      <p:pic>
        <p:nvPicPr>
          <p:cNvPr id="14" name="Picture 13">
            <a:extLst>
              <a:ext uri="{FF2B5EF4-FFF2-40B4-BE49-F238E27FC236}">
                <a16:creationId xmlns:a16="http://schemas.microsoft.com/office/drawing/2014/main" id="{7A2B3484-E9EC-91F2-D878-B9C800CFE85A}"/>
              </a:ext>
            </a:extLst>
          </p:cNvPr>
          <p:cNvPicPr>
            <a:picLocks noChangeAspect="1"/>
          </p:cNvPicPr>
          <p:nvPr/>
        </p:nvPicPr>
        <p:blipFill>
          <a:blip r:embed="rId7"/>
          <a:stretch>
            <a:fillRect/>
          </a:stretch>
        </p:blipFill>
        <p:spPr>
          <a:xfrm>
            <a:off x="7640940" y="1262270"/>
            <a:ext cx="4220431" cy="875445"/>
          </a:xfrm>
          <a:prstGeom prst="rect">
            <a:avLst/>
          </a:prstGeom>
          <a:ln w="19050">
            <a:solidFill>
              <a:schemeClr val="tx1"/>
            </a:solidFill>
          </a:ln>
        </p:spPr>
      </p:pic>
      <p:pic>
        <p:nvPicPr>
          <p:cNvPr id="16" name="Picture 15">
            <a:extLst>
              <a:ext uri="{FF2B5EF4-FFF2-40B4-BE49-F238E27FC236}">
                <a16:creationId xmlns:a16="http://schemas.microsoft.com/office/drawing/2014/main" id="{E13BD048-4564-9495-129C-F397ED0EE2F8}"/>
              </a:ext>
            </a:extLst>
          </p:cNvPr>
          <p:cNvPicPr>
            <a:picLocks noChangeAspect="1"/>
          </p:cNvPicPr>
          <p:nvPr/>
        </p:nvPicPr>
        <p:blipFill>
          <a:blip r:embed="rId8"/>
          <a:stretch>
            <a:fillRect/>
          </a:stretch>
        </p:blipFill>
        <p:spPr>
          <a:xfrm>
            <a:off x="7561836" y="2606631"/>
            <a:ext cx="4299535" cy="868045"/>
          </a:xfrm>
          <a:prstGeom prst="rect">
            <a:avLst/>
          </a:prstGeom>
          <a:ln w="19050">
            <a:solidFill>
              <a:schemeClr val="tx1"/>
            </a:solidFill>
          </a:ln>
        </p:spPr>
      </p:pic>
      <p:sp>
        <p:nvSpPr>
          <p:cNvPr id="17" name="Arrow: Right 16">
            <a:extLst>
              <a:ext uri="{FF2B5EF4-FFF2-40B4-BE49-F238E27FC236}">
                <a16:creationId xmlns:a16="http://schemas.microsoft.com/office/drawing/2014/main" id="{80242891-CA8F-4C16-A3D6-0823B450A625}"/>
              </a:ext>
            </a:extLst>
          </p:cNvPr>
          <p:cNvSpPr/>
          <p:nvPr/>
        </p:nvSpPr>
        <p:spPr>
          <a:xfrm rot="5400000">
            <a:off x="9491389" y="2165423"/>
            <a:ext cx="682254" cy="374164"/>
          </a:xfrm>
          <a:prstGeom prst="rightArrow">
            <a:avLst/>
          </a:prstGeom>
          <a:solidFill>
            <a:schemeClr val="bg2">
              <a:lumMod val="25000"/>
              <a:lumOff val="75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A1D1026-7F65-7493-C8B4-1766BACEC14B}"/>
              </a:ext>
            </a:extLst>
          </p:cNvPr>
          <p:cNvSpPr txBox="1"/>
          <p:nvPr/>
        </p:nvSpPr>
        <p:spPr>
          <a:xfrm>
            <a:off x="7734525" y="3585135"/>
            <a:ext cx="4126846" cy="738664"/>
          </a:xfrm>
          <a:prstGeom prst="rect">
            <a:avLst/>
          </a:prstGeom>
          <a:noFill/>
        </p:spPr>
        <p:txBody>
          <a:bodyPr wrap="square" rtlCol="0">
            <a:spAutoFit/>
          </a:bodyPr>
          <a:lstStyle/>
          <a:p>
            <a:pPr algn="r">
              <a:buNone/>
            </a:pPr>
            <a:r>
              <a:rPr lang="en-US" sz="1400"/>
              <a:t>Figure: Reduction in total anchors per level after tuning anchor scales and aspect ratios — significantly lowered memory usage and improved efficiency.</a:t>
            </a:r>
          </a:p>
        </p:txBody>
      </p:sp>
      <p:sp>
        <p:nvSpPr>
          <p:cNvPr id="22" name="TextBox 21">
            <a:extLst>
              <a:ext uri="{FF2B5EF4-FFF2-40B4-BE49-F238E27FC236}">
                <a16:creationId xmlns:a16="http://schemas.microsoft.com/office/drawing/2014/main" id="{CCDA2D8B-B932-798D-F2B3-CBFBFDEA9AE4}"/>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10</a:t>
            </a:r>
          </a:p>
        </p:txBody>
      </p:sp>
      <p:pic>
        <p:nvPicPr>
          <p:cNvPr id="10" name="Audio 9">
            <a:hlinkClick r:id="" action="ppaction://media"/>
            <a:extLst>
              <a:ext uri="{FF2B5EF4-FFF2-40B4-BE49-F238E27FC236}">
                <a16:creationId xmlns:a16="http://schemas.microsoft.com/office/drawing/2014/main" id="{F938F524-FE98-ECB4-93C9-E38D97BD059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4978622"/>
      </p:ext>
    </p:extLst>
  </p:cSld>
  <p:clrMapOvr>
    <a:masterClrMapping/>
  </p:clrMapOvr>
  <mc:AlternateContent xmlns:mc="http://schemas.openxmlformats.org/markup-compatibility/2006" xmlns:p14="http://schemas.microsoft.com/office/powerpoint/2010/main">
    <mc:Choice Requires="p14">
      <p:transition spd="slow" p14:dur="2000" advTm="46318"/>
    </mc:Choice>
    <mc:Fallback xmlns="">
      <p:transition spd="slow" advTm="46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EB7EF1-6FCE-B3D6-CBE3-FA4DDD4E9A29}"/>
              </a:ext>
            </a:extLst>
          </p:cNvPr>
          <p:cNvSpPr txBox="1">
            <a:spLocks/>
          </p:cNvSpPr>
          <p:nvPr/>
        </p:nvSpPr>
        <p:spPr>
          <a:xfrm>
            <a:off x="463849" y="458854"/>
            <a:ext cx="11091600" cy="868045"/>
          </a:xfrm>
          <a:prstGeom prst="rect">
            <a:avLst/>
          </a:prstGeom>
        </p:spPr>
        <p:txBody>
          <a:bodyPr vert="horz" wrap="square" lIns="0" tIns="0" rIns="0" bIns="0" rtlCol="0" anchor="t" anchorCtr="0">
            <a:normAutofit fontScale="92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a:t>5.  Loss Balancing &amp; Scheduling Optimization</a:t>
            </a:r>
            <a:endParaRPr lang="en-US" i="1"/>
          </a:p>
        </p:txBody>
      </p:sp>
      <p:sp>
        <p:nvSpPr>
          <p:cNvPr id="11" name="Content Placeholder 2">
            <a:extLst>
              <a:ext uri="{FF2B5EF4-FFF2-40B4-BE49-F238E27FC236}">
                <a16:creationId xmlns:a16="http://schemas.microsoft.com/office/drawing/2014/main" id="{940114BE-6BFE-28C0-8CAF-EB26F4AB8302}"/>
              </a:ext>
            </a:extLst>
          </p:cNvPr>
          <p:cNvSpPr txBox="1">
            <a:spLocks/>
          </p:cNvSpPr>
          <p:nvPr/>
        </p:nvSpPr>
        <p:spPr>
          <a:xfrm>
            <a:off x="394354" y="1263642"/>
            <a:ext cx="6903914" cy="2326225"/>
          </a:xfrm>
          <a:prstGeom prst="rect">
            <a:avLst/>
          </a:prstGeom>
        </p:spPr>
        <p:txBody>
          <a:bodyPr vert="horz" wrap="square" lIns="0" tIns="0" rIns="0" bIns="0" rtlCol="0">
            <a:normAutofit fontScale="92500" lnSpcReduction="1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a:latin typeface="Century" panose="02040604050505020304" pitchFamily="18" charset="0"/>
              </a:rPr>
              <a:t>The Problem :</a:t>
            </a:r>
          </a:p>
          <a:p>
            <a:pPr>
              <a:spcBef>
                <a:spcPts val="600"/>
              </a:spcBef>
              <a:spcAft>
                <a:spcPts val="0"/>
              </a:spcAft>
            </a:pPr>
            <a:r>
              <a:rPr lang="en-US" sz="2000">
                <a:latin typeface="Century" panose="02040604050505020304" pitchFamily="18" charset="0"/>
              </a:rPr>
              <a:t>Classification &amp; Box Losses were on very different scales, leading to imbalanced learning.</a:t>
            </a:r>
          </a:p>
          <a:p>
            <a:pPr>
              <a:spcBef>
                <a:spcPts val="600"/>
              </a:spcBef>
              <a:spcAft>
                <a:spcPts val="0"/>
              </a:spcAft>
            </a:pPr>
            <a:r>
              <a:rPr lang="en-US" sz="2000">
                <a:latin typeface="Century" panose="02040604050505020304" pitchFamily="18" charset="0"/>
              </a:rPr>
              <a:t>Model would converge too fast due to aggressive learning rate drops.</a:t>
            </a:r>
          </a:p>
          <a:p>
            <a:pPr>
              <a:spcBef>
                <a:spcPts val="600"/>
              </a:spcBef>
              <a:spcAft>
                <a:spcPts val="0"/>
              </a:spcAft>
            </a:pPr>
            <a:r>
              <a:rPr lang="en-US" sz="2000">
                <a:latin typeface="Century" panose="02040604050505020304" pitchFamily="18" charset="0"/>
              </a:rPr>
              <a:t>Early training was unstable – the model couldn’t learn effectively right away.</a:t>
            </a:r>
          </a:p>
          <a:p>
            <a:pPr>
              <a:spcBef>
                <a:spcPts val="600"/>
              </a:spcBef>
              <a:spcAft>
                <a:spcPts val="0"/>
              </a:spcAft>
            </a:pPr>
            <a:endParaRPr lang="en-US" sz="2000">
              <a:latin typeface="Century" panose="02040604050505020304" pitchFamily="18" charset="0"/>
            </a:endParaRP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D9C07A2E-FEEC-732A-C3B1-B80254EAD32A}"/>
                  </a:ext>
                </a:extLst>
              </p:cNvPr>
              <p:cNvSpPr txBox="1">
                <a:spLocks/>
              </p:cNvSpPr>
              <p:nvPr/>
            </p:nvSpPr>
            <p:spPr>
              <a:xfrm>
                <a:off x="394354" y="3752843"/>
                <a:ext cx="6903914" cy="1682758"/>
              </a:xfrm>
              <a:prstGeom prst="rect">
                <a:avLst/>
              </a:prstGeom>
            </p:spPr>
            <p:txBody>
              <a:bodyPr vert="horz" wrap="square" lIns="0" tIns="0" rIns="0" bIns="0" rtlCol="0">
                <a:normAutofit fontScale="925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a:latin typeface="Century" panose="02040604050505020304" pitchFamily="18" charset="0"/>
                  </a:rPr>
                  <a:t>What We Changed :</a:t>
                </a:r>
              </a:p>
              <a:p>
                <a:pPr>
                  <a:spcBef>
                    <a:spcPts val="600"/>
                  </a:spcBef>
                  <a:spcAft>
                    <a:spcPts val="0"/>
                  </a:spcAft>
                </a:pPr>
                <a:r>
                  <a:rPr lang="en-US" sz="2000">
                    <a:latin typeface="Century" panose="02040604050505020304" pitchFamily="18" charset="0"/>
                  </a:rPr>
                  <a:t>Dynamic Loss Weighting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𝑙𝑜𝑠𝑠</m:t>
                    </m:r>
                    <m:r>
                      <a:rPr lang="en-US" sz="2000" b="0" i="1" smtClean="0">
                        <a:latin typeface="Cambria Math" panose="02040503050406030204" pitchFamily="18" charset="0"/>
                      </a:rPr>
                      <m:t>=</m:t>
                    </m:r>
                    <m:r>
                      <a:rPr lang="en-US" sz="2000" b="0" i="1" smtClean="0">
                        <a:latin typeface="Cambria Math" panose="02040503050406030204" pitchFamily="18" charset="0"/>
                      </a:rPr>
                      <m:t>𝑐𝑙</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𝑙𝑜𝑠𝑠</m:t>
                        </m:r>
                      </m:sub>
                    </m:sSub>
                    <m:r>
                      <a:rPr lang="en-US" sz="2000" b="0" i="1" smtClean="0">
                        <a:latin typeface="Cambria Math" panose="02040503050406030204" pitchFamily="18" charset="0"/>
                      </a:rPr>
                      <m:t>+0.1 ∗</m:t>
                    </m:r>
                    <m:r>
                      <a:rPr lang="en-US" sz="2000" b="0" i="1" smtClean="0">
                        <a:latin typeface="Cambria Math" panose="02040503050406030204" pitchFamily="18" charset="0"/>
                      </a:rPr>
                      <m:t>𝑏𝑜𝑥</m:t>
                    </m:r>
                    <m:r>
                      <a:rPr lang="en-US" sz="2000" b="0" i="1" smtClean="0">
                        <a:latin typeface="Cambria Math" panose="02040503050406030204" pitchFamily="18" charset="0"/>
                      </a:rPr>
                      <m:t>_</m:t>
                    </m:r>
                    <m:r>
                      <a:rPr lang="en-US" sz="2000" b="0" i="1" smtClean="0">
                        <a:latin typeface="Cambria Math" panose="02040503050406030204" pitchFamily="18" charset="0"/>
                      </a:rPr>
                      <m:t>𝑙𝑜𝑠𝑠</m:t>
                    </m:r>
                  </m:oMath>
                </a14:m>
                <a:endParaRPr lang="en-US" sz="2000">
                  <a:latin typeface="Century" panose="02040604050505020304" pitchFamily="18" charset="0"/>
                </a:endParaRPr>
              </a:p>
              <a:p>
                <a:pPr>
                  <a:spcBef>
                    <a:spcPts val="600"/>
                  </a:spcBef>
                  <a:spcAft>
                    <a:spcPts val="0"/>
                  </a:spcAft>
                </a:pPr>
                <a:r>
                  <a:rPr lang="en-US" sz="2000">
                    <a:latin typeface="Century" panose="02040604050505020304" pitchFamily="18" charset="0"/>
                  </a:rPr>
                  <a:t>Warmup Extended </a:t>
                </a:r>
                <a14:m>
                  <m:oMath xmlns:m="http://schemas.openxmlformats.org/officeDocument/2006/math">
                    <m:r>
                      <a:rPr lang="en-US" sz="2000" b="0" i="1" smtClean="0">
                        <a:latin typeface="Cambria Math" panose="02040503050406030204" pitchFamily="18" charset="0"/>
                      </a:rPr>
                      <m:t>→</m:t>
                    </m:r>
                  </m:oMath>
                </a14:m>
                <a:r>
                  <a:rPr lang="en-US" sz="2000">
                    <a:latin typeface="Century" panose="02040604050505020304" pitchFamily="18" charset="0"/>
                  </a:rPr>
                  <a:t> 3 Epochs for smoother ramp-up.</a:t>
                </a:r>
              </a:p>
              <a:p>
                <a:pPr>
                  <a:spcBef>
                    <a:spcPts val="600"/>
                  </a:spcBef>
                  <a:spcAft>
                    <a:spcPts val="0"/>
                  </a:spcAft>
                </a:pPr>
                <a:r>
                  <a:rPr lang="en-US" sz="2000">
                    <a:latin typeface="Century" panose="02040604050505020304" pitchFamily="18" charset="0"/>
                  </a:rPr>
                  <a:t>Gentler LR Decay.  ( 0.2 </a:t>
                </a:r>
                <a14:m>
                  <m:oMath xmlns:m="http://schemas.openxmlformats.org/officeDocument/2006/math">
                    <m:r>
                      <a:rPr lang="en-US" sz="2000" b="0" i="1" smtClean="0">
                        <a:latin typeface="Cambria Math" panose="02040503050406030204" pitchFamily="18" charset="0"/>
                      </a:rPr>
                      <m:t>→</m:t>
                    </m:r>
                  </m:oMath>
                </a14:m>
                <a:r>
                  <a:rPr lang="en-US" sz="2000">
                    <a:latin typeface="Century" panose="02040604050505020304" pitchFamily="18" charset="0"/>
                  </a:rPr>
                  <a:t> 0.1 )</a:t>
                </a:r>
              </a:p>
              <a:p>
                <a:pPr>
                  <a:spcBef>
                    <a:spcPts val="600"/>
                  </a:spcBef>
                  <a:spcAft>
                    <a:spcPts val="0"/>
                  </a:spcAft>
                </a:pPr>
                <a:endParaRPr lang="en-US" sz="2000">
                  <a:latin typeface="Century" panose="02040604050505020304" pitchFamily="18" charset="0"/>
                </a:endParaRPr>
              </a:p>
              <a:p>
                <a:pPr marL="0" indent="0">
                  <a:spcBef>
                    <a:spcPts val="600"/>
                  </a:spcBef>
                  <a:spcAft>
                    <a:spcPts val="0"/>
                  </a:spcAft>
                  <a:buNone/>
                </a:pPr>
                <a:endParaRPr lang="en-US" sz="2000">
                  <a:latin typeface="Century" panose="02040604050505020304" pitchFamily="18" charset="0"/>
                </a:endParaRPr>
              </a:p>
              <a:p>
                <a:pPr>
                  <a:spcBef>
                    <a:spcPts val="600"/>
                  </a:spcBef>
                  <a:spcAft>
                    <a:spcPts val="0"/>
                  </a:spcAft>
                </a:pPr>
                <a:endParaRPr lang="en-US" sz="2000">
                  <a:latin typeface="Century" panose="02040604050505020304" pitchFamily="18" charset="0"/>
                </a:endParaRPr>
              </a:p>
            </p:txBody>
          </p:sp>
        </mc:Choice>
        <mc:Fallback xmlns="">
          <p:sp>
            <p:nvSpPr>
              <p:cNvPr id="12" name="Content Placeholder 2">
                <a:extLst>
                  <a:ext uri="{FF2B5EF4-FFF2-40B4-BE49-F238E27FC236}">
                    <a16:creationId xmlns:a16="http://schemas.microsoft.com/office/drawing/2014/main" id="{D9C07A2E-FEEC-732A-C3B1-B80254EAD32A}"/>
                  </a:ext>
                </a:extLst>
              </p:cNvPr>
              <p:cNvSpPr txBox="1">
                <a:spLocks noRot="1" noChangeAspect="1" noMove="1" noResize="1" noEditPoints="1" noAdjustHandles="1" noChangeArrowheads="1" noChangeShapeType="1" noTextEdit="1"/>
              </p:cNvSpPr>
              <p:nvPr/>
            </p:nvSpPr>
            <p:spPr>
              <a:xfrm>
                <a:off x="394354" y="3752843"/>
                <a:ext cx="6903914" cy="1682758"/>
              </a:xfrm>
              <a:prstGeom prst="rect">
                <a:avLst/>
              </a:prstGeom>
              <a:blipFill>
                <a:blip r:embed="rId5"/>
                <a:stretch>
                  <a:fillRect l="-2473" t="-5435"/>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DA9F49C3-3226-79AE-5411-C688B8DCF5DE}"/>
              </a:ext>
            </a:extLst>
          </p:cNvPr>
          <p:cNvSpPr txBox="1">
            <a:spLocks/>
          </p:cNvSpPr>
          <p:nvPr/>
        </p:nvSpPr>
        <p:spPr>
          <a:xfrm>
            <a:off x="463849" y="5446177"/>
            <a:ext cx="6903914" cy="1682758"/>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a:latin typeface="Century" panose="02040604050505020304" pitchFamily="18" charset="0"/>
              </a:rPr>
              <a:t>Result :</a:t>
            </a:r>
          </a:p>
          <a:p>
            <a:pPr>
              <a:spcBef>
                <a:spcPts val="600"/>
              </a:spcBef>
              <a:spcAft>
                <a:spcPts val="0"/>
              </a:spcAft>
            </a:pPr>
            <a:r>
              <a:rPr lang="en-US" sz="1900">
                <a:latin typeface="Century" panose="02040604050505020304" pitchFamily="18" charset="0"/>
              </a:rPr>
              <a:t>Training now more stable, smoother convergence with fewer spikes.</a:t>
            </a:r>
          </a:p>
        </p:txBody>
      </p:sp>
      <p:pic>
        <p:nvPicPr>
          <p:cNvPr id="15" name="Picture 14">
            <a:extLst>
              <a:ext uri="{FF2B5EF4-FFF2-40B4-BE49-F238E27FC236}">
                <a16:creationId xmlns:a16="http://schemas.microsoft.com/office/drawing/2014/main" id="{AC8FFA17-14C1-11B2-6041-F03CDCD494C5}"/>
              </a:ext>
            </a:extLst>
          </p:cNvPr>
          <p:cNvPicPr>
            <a:picLocks noChangeAspect="1"/>
          </p:cNvPicPr>
          <p:nvPr/>
        </p:nvPicPr>
        <p:blipFill>
          <a:blip r:embed="rId6"/>
          <a:stretch>
            <a:fillRect/>
          </a:stretch>
        </p:blipFill>
        <p:spPr>
          <a:xfrm>
            <a:off x="7752475" y="1263642"/>
            <a:ext cx="3975676" cy="1330264"/>
          </a:xfrm>
          <a:prstGeom prst="rect">
            <a:avLst/>
          </a:prstGeom>
          <a:ln w="19050">
            <a:solidFill>
              <a:schemeClr val="tx1"/>
            </a:solidFill>
          </a:ln>
        </p:spPr>
      </p:pic>
      <p:sp>
        <p:nvSpPr>
          <p:cNvPr id="16" name="TextBox 15">
            <a:extLst>
              <a:ext uri="{FF2B5EF4-FFF2-40B4-BE49-F238E27FC236}">
                <a16:creationId xmlns:a16="http://schemas.microsoft.com/office/drawing/2014/main" id="{8EF66F4D-44D9-E6B9-8508-F9099588C92C}"/>
              </a:ext>
            </a:extLst>
          </p:cNvPr>
          <p:cNvSpPr txBox="1"/>
          <p:nvPr/>
        </p:nvSpPr>
        <p:spPr>
          <a:xfrm>
            <a:off x="7006930" y="2770746"/>
            <a:ext cx="4790716" cy="307777"/>
          </a:xfrm>
          <a:prstGeom prst="rect">
            <a:avLst/>
          </a:prstGeom>
          <a:noFill/>
        </p:spPr>
        <p:txBody>
          <a:bodyPr wrap="square" rtlCol="0">
            <a:spAutoFit/>
          </a:bodyPr>
          <a:lstStyle/>
          <a:p>
            <a:pPr algn="r">
              <a:buNone/>
            </a:pPr>
            <a:r>
              <a:rPr lang="en-US" sz="1400" b="1"/>
              <a:t>Figure : Snippet of Added Loss Weighting.</a:t>
            </a:r>
            <a:endParaRPr lang="en-US" sz="1400"/>
          </a:p>
        </p:txBody>
      </p:sp>
      <p:pic>
        <p:nvPicPr>
          <p:cNvPr id="18" name="Picture 17">
            <a:extLst>
              <a:ext uri="{FF2B5EF4-FFF2-40B4-BE49-F238E27FC236}">
                <a16:creationId xmlns:a16="http://schemas.microsoft.com/office/drawing/2014/main" id="{6AFA3461-A90B-3311-78F9-736ED95143D6}"/>
              </a:ext>
            </a:extLst>
          </p:cNvPr>
          <p:cNvPicPr>
            <a:picLocks noChangeAspect="1"/>
          </p:cNvPicPr>
          <p:nvPr/>
        </p:nvPicPr>
        <p:blipFill>
          <a:blip r:embed="rId7"/>
          <a:stretch>
            <a:fillRect/>
          </a:stretch>
        </p:blipFill>
        <p:spPr>
          <a:xfrm>
            <a:off x="7006930" y="3606932"/>
            <a:ext cx="4930506" cy="430821"/>
          </a:xfrm>
          <a:prstGeom prst="rect">
            <a:avLst/>
          </a:prstGeom>
          <a:ln w="19050">
            <a:solidFill>
              <a:schemeClr val="tx1"/>
            </a:solidFill>
          </a:ln>
        </p:spPr>
      </p:pic>
      <p:sp>
        <p:nvSpPr>
          <p:cNvPr id="19" name="TextBox 18">
            <a:extLst>
              <a:ext uri="{FF2B5EF4-FFF2-40B4-BE49-F238E27FC236}">
                <a16:creationId xmlns:a16="http://schemas.microsoft.com/office/drawing/2014/main" id="{AFCEBF5F-AA8C-22A8-A675-0CDAC3ECB878}"/>
              </a:ext>
            </a:extLst>
          </p:cNvPr>
          <p:cNvSpPr txBox="1"/>
          <p:nvPr/>
        </p:nvSpPr>
        <p:spPr>
          <a:xfrm>
            <a:off x="7146720" y="5299734"/>
            <a:ext cx="4790716" cy="738664"/>
          </a:xfrm>
          <a:prstGeom prst="rect">
            <a:avLst/>
          </a:prstGeom>
          <a:noFill/>
        </p:spPr>
        <p:txBody>
          <a:bodyPr wrap="square" rtlCol="0">
            <a:spAutoFit/>
          </a:bodyPr>
          <a:lstStyle/>
          <a:p>
            <a:pPr algn="r">
              <a:buNone/>
            </a:pPr>
            <a:r>
              <a:rPr lang="en-US" sz="1400"/>
              <a:t>Loss trends across training. The baseline model stalled around a box loss of 10 — our improved setup pushed it down substantially with better learning dynamics.</a:t>
            </a:r>
          </a:p>
        </p:txBody>
      </p:sp>
      <p:pic>
        <p:nvPicPr>
          <p:cNvPr id="21" name="Picture 20">
            <a:extLst>
              <a:ext uri="{FF2B5EF4-FFF2-40B4-BE49-F238E27FC236}">
                <a16:creationId xmlns:a16="http://schemas.microsoft.com/office/drawing/2014/main" id="{38F56571-1F40-00D0-C0F7-6AFE095ACF99}"/>
              </a:ext>
            </a:extLst>
          </p:cNvPr>
          <p:cNvPicPr>
            <a:picLocks noChangeAspect="1"/>
          </p:cNvPicPr>
          <p:nvPr/>
        </p:nvPicPr>
        <p:blipFill>
          <a:blip r:embed="rId8"/>
          <a:stretch>
            <a:fillRect/>
          </a:stretch>
        </p:blipFill>
        <p:spPr>
          <a:xfrm>
            <a:off x="7006930" y="4668743"/>
            <a:ext cx="4930506" cy="505694"/>
          </a:xfrm>
          <a:prstGeom prst="rect">
            <a:avLst/>
          </a:prstGeom>
          <a:ln w="19050">
            <a:solidFill>
              <a:schemeClr val="tx1"/>
            </a:solidFill>
          </a:ln>
        </p:spPr>
      </p:pic>
      <p:sp>
        <p:nvSpPr>
          <p:cNvPr id="22" name="Arrow: Right 21">
            <a:extLst>
              <a:ext uri="{FF2B5EF4-FFF2-40B4-BE49-F238E27FC236}">
                <a16:creationId xmlns:a16="http://schemas.microsoft.com/office/drawing/2014/main" id="{0A92AE17-8085-3C81-DED3-671F59D01E8F}"/>
              </a:ext>
            </a:extLst>
          </p:cNvPr>
          <p:cNvSpPr/>
          <p:nvPr/>
        </p:nvSpPr>
        <p:spPr>
          <a:xfrm rot="5400000">
            <a:off x="9131055" y="3993784"/>
            <a:ext cx="682254" cy="667665"/>
          </a:xfrm>
          <a:prstGeom prst="rightArrow">
            <a:avLst/>
          </a:prstGeom>
          <a:solidFill>
            <a:schemeClr val="bg2">
              <a:lumMod val="25000"/>
              <a:lumOff val="75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A7E18B3-178A-A3B7-9D3D-5B8014F93A11}"/>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11</a:t>
            </a:r>
          </a:p>
        </p:txBody>
      </p:sp>
      <p:pic>
        <p:nvPicPr>
          <p:cNvPr id="25" name="Audio 24">
            <a:hlinkClick r:id="" action="ppaction://media"/>
            <a:extLst>
              <a:ext uri="{FF2B5EF4-FFF2-40B4-BE49-F238E27FC236}">
                <a16:creationId xmlns:a16="http://schemas.microsoft.com/office/drawing/2014/main" id="{3556B68F-876C-CF83-1B76-A2BC558FA02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33484589"/>
      </p:ext>
    </p:extLst>
  </p:cSld>
  <p:clrMapOvr>
    <a:masterClrMapping/>
  </p:clrMapOvr>
  <mc:AlternateContent xmlns:mc="http://schemas.openxmlformats.org/markup-compatibility/2006" xmlns:p14="http://schemas.microsoft.com/office/powerpoint/2010/main">
    <mc:Choice Requires="p14">
      <p:transition spd="slow" p14:dur="2000" advTm="37657"/>
    </mc:Choice>
    <mc:Fallback xmlns="">
      <p:transition spd="slow" advTm="37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8A2E1-D7A5-4992-C524-1EC7C61C8B1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D1FBD1C3-A3D9-97E9-231E-11BA0FDA8740}"/>
              </a:ext>
            </a:extLst>
          </p:cNvPr>
          <p:cNvSpPr txBox="1">
            <a:spLocks/>
          </p:cNvSpPr>
          <p:nvPr/>
        </p:nvSpPr>
        <p:spPr>
          <a:xfrm>
            <a:off x="277454" y="184508"/>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a:t>Before / After Improvements</a:t>
            </a:r>
            <a:endParaRPr lang="en-US" i="1"/>
          </a:p>
        </p:txBody>
      </p:sp>
      <p:sp>
        <p:nvSpPr>
          <p:cNvPr id="11" name="Content Placeholder 2">
            <a:extLst>
              <a:ext uri="{FF2B5EF4-FFF2-40B4-BE49-F238E27FC236}">
                <a16:creationId xmlns:a16="http://schemas.microsoft.com/office/drawing/2014/main" id="{23A906A1-F4E3-94F5-5146-CB8343B66C7B}"/>
              </a:ext>
            </a:extLst>
          </p:cNvPr>
          <p:cNvSpPr txBox="1">
            <a:spLocks/>
          </p:cNvSpPr>
          <p:nvPr/>
        </p:nvSpPr>
        <p:spPr>
          <a:xfrm>
            <a:off x="334348" y="1097169"/>
            <a:ext cx="6416075" cy="2609608"/>
          </a:xfrm>
          <a:prstGeom prst="rect">
            <a:avLst/>
          </a:prstGeom>
        </p:spPr>
        <p:txBody>
          <a:bodyPr vert="horz" wrap="square" lIns="0" tIns="0" rIns="0" bIns="0" rtlCol="0">
            <a:normAutofit fontScale="925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None/>
            </a:pPr>
            <a:r>
              <a:rPr lang="en-US" sz="2000" b="1">
                <a:latin typeface="Century" panose="02040604050505020304" pitchFamily="18" charset="0"/>
              </a:rPr>
              <a:t>Before Improvements Training / Testing Behavior :</a:t>
            </a:r>
          </a:p>
          <a:p>
            <a:pPr>
              <a:spcBef>
                <a:spcPts val="600"/>
              </a:spcBef>
              <a:spcAft>
                <a:spcPts val="0"/>
              </a:spcAft>
            </a:pPr>
            <a:r>
              <a:rPr lang="en-US" sz="1700" b="1">
                <a:latin typeface="Century" panose="02040604050505020304" pitchFamily="18" charset="0"/>
              </a:rPr>
              <a:t>Box loss </a:t>
            </a:r>
            <a:r>
              <a:rPr lang="en-US" sz="1700">
                <a:latin typeface="Century" panose="02040604050505020304" pitchFamily="18" charset="0"/>
              </a:rPr>
              <a:t>: ~9.8, </a:t>
            </a:r>
          </a:p>
          <a:p>
            <a:pPr>
              <a:spcBef>
                <a:spcPts val="600"/>
              </a:spcBef>
              <a:spcAft>
                <a:spcPts val="0"/>
              </a:spcAft>
            </a:pPr>
            <a:r>
              <a:rPr lang="en-US" sz="1700" b="1">
                <a:latin typeface="Century" panose="02040604050505020304" pitchFamily="18" charset="0"/>
              </a:rPr>
              <a:t>Classification loss </a:t>
            </a:r>
            <a:r>
              <a:rPr lang="en-US" sz="1700">
                <a:latin typeface="Century" panose="02040604050505020304" pitchFamily="18" charset="0"/>
              </a:rPr>
              <a:t>: ~0.1</a:t>
            </a:r>
          </a:p>
          <a:p>
            <a:pPr>
              <a:spcBef>
                <a:spcPts val="600"/>
              </a:spcBef>
              <a:spcAft>
                <a:spcPts val="0"/>
              </a:spcAft>
            </a:pPr>
            <a:r>
              <a:rPr lang="en-US" sz="1700" b="1">
                <a:latin typeface="Century" panose="02040604050505020304" pitchFamily="18" charset="0"/>
              </a:rPr>
              <a:t>Precision</a:t>
            </a:r>
            <a:r>
              <a:rPr lang="en-US" sz="1700">
                <a:latin typeface="Century" panose="02040604050505020304" pitchFamily="18" charset="0"/>
              </a:rPr>
              <a:t> : 3.5%, </a:t>
            </a:r>
            <a:r>
              <a:rPr lang="en-US" sz="1700" b="1">
                <a:latin typeface="Century" panose="02040604050505020304" pitchFamily="18" charset="0"/>
              </a:rPr>
              <a:t>Recall</a:t>
            </a:r>
            <a:r>
              <a:rPr lang="en-US" sz="1700">
                <a:latin typeface="Century" panose="02040604050505020304" pitchFamily="18" charset="0"/>
              </a:rPr>
              <a:t> : 13.5%, </a:t>
            </a:r>
            <a:r>
              <a:rPr lang="en-US" sz="1700" b="1" err="1">
                <a:latin typeface="Century" panose="02040604050505020304" pitchFamily="18" charset="0"/>
              </a:rPr>
              <a:t>mAP</a:t>
            </a:r>
            <a:r>
              <a:rPr lang="en-US" sz="1700">
                <a:latin typeface="Century" panose="02040604050505020304" pitchFamily="18" charset="0"/>
              </a:rPr>
              <a:t> : 1.4% </a:t>
            </a:r>
          </a:p>
          <a:p>
            <a:pPr>
              <a:spcBef>
                <a:spcPts val="600"/>
              </a:spcBef>
              <a:spcAft>
                <a:spcPts val="0"/>
              </a:spcAft>
            </a:pPr>
            <a:r>
              <a:rPr lang="en-US" sz="1700">
                <a:latin typeface="Century" panose="02040604050505020304" pitchFamily="18" charset="0"/>
              </a:rPr>
              <a:t>Although metrics seemed okay, this was misleading — the model produced </a:t>
            </a:r>
            <a:r>
              <a:rPr lang="en-US" sz="1700" u="sng">
                <a:latin typeface="Century" panose="02040604050505020304" pitchFamily="18" charset="0"/>
              </a:rPr>
              <a:t>55,676</a:t>
            </a:r>
            <a:r>
              <a:rPr lang="en-US" sz="1700">
                <a:latin typeface="Century" panose="02040604050505020304" pitchFamily="18" charset="0"/>
              </a:rPr>
              <a:t> predictions for </a:t>
            </a:r>
            <a:r>
              <a:rPr lang="en-US" sz="1700" u="sng">
                <a:latin typeface="Century" panose="02040604050505020304" pitchFamily="18" charset="0"/>
              </a:rPr>
              <a:t>14,439</a:t>
            </a:r>
            <a:r>
              <a:rPr lang="en-US" sz="1700">
                <a:latin typeface="Century" panose="02040604050505020304" pitchFamily="18" charset="0"/>
              </a:rPr>
              <a:t> objects, relying on </a:t>
            </a:r>
            <a:r>
              <a:rPr lang="en-US" sz="1700" b="1">
                <a:latin typeface="Century" panose="02040604050505020304" pitchFamily="18" charset="0"/>
              </a:rPr>
              <a:t>quantity over quality</a:t>
            </a:r>
            <a:r>
              <a:rPr lang="en-US" sz="1700">
                <a:latin typeface="Century" panose="02040604050505020304" pitchFamily="18" charset="0"/>
              </a:rPr>
              <a:t>.</a:t>
            </a:r>
          </a:p>
          <a:p>
            <a:pPr>
              <a:spcBef>
                <a:spcPts val="600"/>
              </a:spcBef>
              <a:spcAft>
                <a:spcPts val="0"/>
              </a:spcAft>
            </a:pPr>
            <a:r>
              <a:rPr lang="en-US" sz="1700">
                <a:latin typeface="Century" panose="02040604050505020304" pitchFamily="18" charset="0"/>
              </a:rPr>
              <a:t>These over-predictions created false positives that happened to overlap, </a:t>
            </a:r>
            <a:r>
              <a:rPr lang="en-US" sz="1700" u="sng">
                <a:latin typeface="Century" panose="02040604050505020304" pitchFamily="18" charset="0"/>
              </a:rPr>
              <a:t>inflating </a:t>
            </a:r>
            <a:r>
              <a:rPr lang="en-US" sz="1700" u="sng" err="1">
                <a:latin typeface="Century" panose="02040604050505020304" pitchFamily="18" charset="0"/>
              </a:rPr>
              <a:t>IoU</a:t>
            </a:r>
            <a:r>
              <a:rPr lang="en-US" sz="1700" u="sng">
                <a:latin typeface="Century" panose="02040604050505020304" pitchFamily="18" charset="0"/>
              </a:rPr>
              <a:t> and F1</a:t>
            </a:r>
            <a:r>
              <a:rPr lang="en-US" sz="1700">
                <a:latin typeface="Century" panose="02040604050505020304" pitchFamily="18" charset="0"/>
              </a:rPr>
              <a:t> without true understanding.</a:t>
            </a:r>
            <a:endParaRPr lang="en-US" sz="2000">
              <a:latin typeface="Century" panose="02040604050505020304" pitchFamily="18" charset="0"/>
            </a:endParaRPr>
          </a:p>
        </p:txBody>
      </p:sp>
      <p:sp>
        <p:nvSpPr>
          <p:cNvPr id="24" name="TextBox 23">
            <a:extLst>
              <a:ext uri="{FF2B5EF4-FFF2-40B4-BE49-F238E27FC236}">
                <a16:creationId xmlns:a16="http://schemas.microsoft.com/office/drawing/2014/main" id="{BDCEB415-66AE-DED1-336A-2B5DACB4C831}"/>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12</a:t>
            </a:r>
          </a:p>
        </p:txBody>
      </p:sp>
      <p:pic>
        <p:nvPicPr>
          <p:cNvPr id="2" name="Picture 1">
            <a:extLst>
              <a:ext uri="{FF2B5EF4-FFF2-40B4-BE49-F238E27FC236}">
                <a16:creationId xmlns:a16="http://schemas.microsoft.com/office/drawing/2014/main" id="{8A104BBE-4EC3-C26E-4450-29D70B121F75}"/>
              </a:ext>
            </a:extLst>
          </p:cNvPr>
          <p:cNvPicPr>
            <a:picLocks noChangeAspect="1"/>
          </p:cNvPicPr>
          <p:nvPr/>
        </p:nvPicPr>
        <p:blipFill>
          <a:blip r:embed="rId5"/>
          <a:stretch>
            <a:fillRect/>
          </a:stretch>
        </p:blipFill>
        <p:spPr>
          <a:xfrm>
            <a:off x="7043243" y="1014114"/>
            <a:ext cx="2140136" cy="1605102"/>
          </a:xfrm>
          <a:prstGeom prst="rect">
            <a:avLst/>
          </a:prstGeom>
        </p:spPr>
      </p:pic>
      <p:sp>
        <p:nvSpPr>
          <p:cNvPr id="3" name="Content Placeholder 2">
            <a:extLst>
              <a:ext uri="{FF2B5EF4-FFF2-40B4-BE49-F238E27FC236}">
                <a16:creationId xmlns:a16="http://schemas.microsoft.com/office/drawing/2014/main" id="{AB464780-B59A-2900-3DC1-315373303DD5}"/>
              </a:ext>
            </a:extLst>
          </p:cNvPr>
          <p:cNvSpPr txBox="1">
            <a:spLocks/>
          </p:cNvSpPr>
          <p:nvPr/>
        </p:nvSpPr>
        <p:spPr>
          <a:xfrm>
            <a:off x="277454" y="3765333"/>
            <a:ext cx="6254951" cy="2326225"/>
          </a:xfrm>
          <a:prstGeom prst="rect">
            <a:avLst/>
          </a:prstGeom>
        </p:spPr>
        <p:txBody>
          <a:bodyPr vert="horz" wrap="square" lIns="0" tIns="0" rIns="0" bIns="0" rtlCol="0">
            <a:normAutofit fontScale="850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None/>
            </a:pPr>
            <a:r>
              <a:rPr lang="en-US" sz="2000" b="1">
                <a:latin typeface="Century" panose="02040604050505020304" pitchFamily="18" charset="0"/>
              </a:rPr>
              <a:t>After Improvements Training / Testing Behavior :</a:t>
            </a:r>
          </a:p>
          <a:p>
            <a:pPr>
              <a:spcBef>
                <a:spcPts val="600"/>
              </a:spcBef>
              <a:spcAft>
                <a:spcPts val="0"/>
              </a:spcAft>
            </a:pPr>
            <a:r>
              <a:rPr lang="en-US" sz="2000">
                <a:latin typeface="Century" panose="02040604050505020304" pitchFamily="18" charset="0"/>
              </a:rPr>
              <a:t>Box loss improved significantly (well below 5)</a:t>
            </a:r>
          </a:p>
          <a:p>
            <a:pPr>
              <a:spcBef>
                <a:spcPts val="600"/>
              </a:spcBef>
              <a:spcAft>
                <a:spcPts val="0"/>
              </a:spcAft>
            </a:pPr>
            <a:r>
              <a:rPr lang="en-US" sz="2000" b="1">
                <a:latin typeface="Century" panose="02040604050505020304" pitchFamily="18" charset="0"/>
              </a:rPr>
              <a:t>Precision </a:t>
            </a:r>
            <a:r>
              <a:rPr lang="en-US" sz="2000">
                <a:latin typeface="Century" panose="02040604050505020304" pitchFamily="18" charset="0"/>
              </a:rPr>
              <a:t>dropped to 2.2%, </a:t>
            </a:r>
            <a:r>
              <a:rPr lang="en-US" sz="2000" b="1">
                <a:latin typeface="Century" panose="02040604050505020304" pitchFamily="18" charset="0"/>
              </a:rPr>
              <a:t>Recall</a:t>
            </a:r>
            <a:r>
              <a:rPr lang="en-US" sz="2000">
                <a:latin typeface="Century" panose="02040604050505020304" pitchFamily="18" charset="0"/>
              </a:rPr>
              <a:t> to 0.1%, but this time the model only made </a:t>
            </a:r>
            <a:r>
              <a:rPr lang="en-US" sz="2000" u="sng">
                <a:latin typeface="Century" panose="02040604050505020304" pitchFamily="18" charset="0"/>
              </a:rPr>
              <a:t>861</a:t>
            </a:r>
            <a:r>
              <a:rPr lang="en-US" sz="2000">
                <a:latin typeface="Century" panose="02040604050505020304" pitchFamily="18" charset="0"/>
              </a:rPr>
              <a:t> predictions.</a:t>
            </a:r>
          </a:p>
          <a:p>
            <a:pPr>
              <a:spcBef>
                <a:spcPts val="600"/>
              </a:spcBef>
              <a:spcAft>
                <a:spcPts val="0"/>
              </a:spcAft>
            </a:pPr>
            <a:r>
              <a:rPr lang="en-US" sz="2000">
                <a:latin typeface="Century" panose="02040604050505020304" pitchFamily="18" charset="0"/>
              </a:rPr>
              <a:t>This reflects a more </a:t>
            </a:r>
            <a:r>
              <a:rPr lang="en-US" sz="2000" u="sng">
                <a:latin typeface="Century" panose="02040604050505020304" pitchFamily="18" charset="0"/>
              </a:rPr>
              <a:t>conservative, high-confidence</a:t>
            </a:r>
            <a:r>
              <a:rPr lang="en-US" sz="2000">
                <a:latin typeface="Century" panose="02040604050505020304" pitchFamily="18" charset="0"/>
              </a:rPr>
              <a:t> behavior — fewer detections, but closer to meaningful learning. </a:t>
            </a:r>
          </a:p>
          <a:p>
            <a:pPr>
              <a:spcBef>
                <a:spcPts val="600"/>
              </a:spcBef>
              <a:spcAft>
                <a:spcPts val="0"/>
              </a:spcAft>
            </a:pPr>
            <a:r>
              <a:rPr lang="en-US" sz="2000">
                <a:latin typeface="Century" panose="02040604050505020304" pitchFamily="18" charset="0"/>
              </a:rPr>
              <a:t>This is a trade-off during training: fewer, more confident predictions → eventually tuned to recall more.</a:t>
            </a:r>
          </a:p>
        </p:txBody>
      </p:sp>
      <p:pic>
        <p:nvPicPr>
          <p:cNvPr id="4" name="Picture 3">
            <a:extLst>
              <a:ext uri="{FF2B5EF4-FFF2-40B4-BE49-F238E27FC236}">
                <a16:creationId xmlns:a16="http://schemas.microsoft.com/office/drawing/2014/main" id="{554C757D-8AC3-A2BF-3789-A125AC67FF69}"/>
              </a:ext>
            </a:extLst>
          </p:cNvPr>
          <p:cNvPicPr>
            <a:picLocks noChangeAspect="1"/>
          </p:cNvPicPr>
          <p:nvPr/>
        </p:nvPicPr>
        <p:blipFill>
          <a:blip r:embed="rId6"/>
          <a:stretch>
            <a:fillRect/>
          </a:stretch>
        </p:blipFill>
        <p:spPr>
          <a:xfrm>
            <a:off x="9959093" y="1014113"/>
            <a:ext cx="2140135" cy="1605102"/>
          </a:xfrm>
          <a:prstGeom prst="rect">
            <a:avLst/>
          </a:prstGeom>
        </p:spPr>
      </p:pic>
      <p:sp>
        <p:nvSpPr>
          <p:cNvPr id="5" name="TextBox 4">
            <a:extLst>
              <a:ext uri="{FF2B5EF4-FFF2-40B4-BE49-F238E27FC236}">
                <a16:creationId xmlns:a16="http://schemas.microsoft.com/office/drawing/2014/main" id="{C2187D3F-AB92-75CF-8E85-0A13DBB3C4F2}"/>
              </a:ext>
            </a:extLst>
          </p:cNvPr>
          <p:cNvSpPr txBox="1"/>
          <p:nvPr/>
        </p:nvSpPr>
        <p:spPr>
          <a:xfrm>
            <a:off x="7043243" y="709043"/>
            <a:ext cx="2140135" cy="307777"/>
          </a:xfrm>
          <a:prstGeom prst="rect">
            <a:avLst/>
          </a:prstGeom>
          <a:noFill/>
        </p:spPr>
        <p:txBody>
          <a:bodyPr wrap="square" rtlCol="0">
            <a:spAutoFit/>
          </a:bodyPr>
          <a:lstStyle/>
          <a:p>
            <a:pPr algn="ctr">
              <a:buNone/>
            </a:pPr>
            <a:r>
              <a:rPr lang="en-US" sz="1400"/>
              <a:t>Before Improvements</a:t>
            </a:r>
          </a:p>
        </p:txBody>
      </p:sp>
      <p:sp>
        <p:nvSpPr>
          <p:cNvPr id="6" name="TextBox 5">
            <a:extLst>
              <a:ext uri="{FF2B5EF4-FFF2-40B4-BE49-F238E27FC236}">
                <a16:creationId xmlns:a16="http://schemas.microsoft.com/office/drawing/2014/main" id="{5FE4F470-C565-0FC8-3D5F-38553EB8D1B3}"/>
              </a:ext>
            </a:extLst>
          </p:cNvPr>
          <p:cNvSpPr txBox="1"/>
          <p:nvPr/>
        </p:nvSpPr>
        <p:spPr>
          <a:xfrm>
            <a:off x="10022233" y="709044"/>
            <a:ext cx="2140135" cy="307777"/>
          </a:xfrm>
          <a:prstGeom prst="rect">
            <a:avLst/>
          </a:prstGeom>
          <a:noFill/>
        </p:spPr>
        <p:txBody>
          <a:bodyPr wrap="square" rtlCol="0">
            <a:spAutoFit/>
          </a:bodyPr>
          <a:lstStyle/>
          <a:p>
            <a:pPr algn="ctr">
              <a:buNone/>
            </a:pPr>
            <a:r>
              <a:rPr lang="en-US" sz="1400"/>
              <a:t>After Improvements</a:t>
            </a:r>
          </a:p>
        </p:txBody>
      </p:sp>
      <p:pic>
        <p:nvPicPr>
          <p:cNvPr id="17" name="Picture 16">
            <a:extLst>
              <a:ext uri="{FF2B5EF4-FFF2-40B4-BE49-F238E27FC236}">
                <a16:creationId xmlns:a16="http://schemas.microsoft.com/office/drawing/2014/main" id="{2D11B9A8-1C35-063A-0B56-B18D417F42DE}"/>
              </a:ext>
            </a:extLst>
          </p:cNvPr>
          <p:cNvPicPr>
            <a:picLocks noChangeAspect="1"/>
          </p:cNvPicPr>
          <p:nvPr/>
        </p:nvPicPr>
        <p:blipFill>
          <a:blip r:embed="rId7"/>
          <a:stretch>
            <a:fillRect/>
          </a:stretch>
        </p:blipFill>
        <p:spPr>
          <a:xfrm>
            <a:off x="7184234" y="2734665"/>
            <a:ext cx="1999144" cy="1997236"/>
          </a:xfrm>
          <a:prstGeom prst="rect">
            <a:avLst/>
          </a:prstGeom>
        </p:spPr>
      </p:pic>
      <p:pic>
        <p:nvPicPr>
          <p:cNvPr id="23" name="Picture 22">
            <a:extLst>
              <a:ext uri="{FF2B5EF4-FFF2-40B4-BE49-F238E27FC236}">
                <a16:creationId xmlns:a16="http://schemas.microsoft.com/office/drawing/2014/main" id="{756CBC3F-6A6B-32D3-A943-6E6CA6892CEE}"/>
              </a:ext>
            </a:extLst>
          </p:cNvPr>
          <p:cNvPicPr>
            <a:picLocks noChangeAspect="1"/>
          </p:cNvPicPr>
          <p:nvPr/>
        </p:nvPicPr>
        <p:blipFill>
          <a:blip r:embed="rId8"/>
          <a:stretch>
            <a:fillRect/>
          </a:stretch>
        </p:blipFill>
        <p:spPr>
          <a:xfrm>
            <a:off x="6633661" y="4841538"/>
            <a:ext cx="2549717" cy="1897213"/>
          </a:xfrm>
          <a:prstGeom prst="rect">
            <a:avLst/>
          </a:prstGeom>
        </p:spPr>
      </p:pic>
      <p:pic>
        <p:nvPicPr>
          <p:cNvPr id="26" name="Picture 25">
            <a:extLst>
              <a:ext uri="{FF2B5EF4-FFF2-40B4-BE49-F238E27FC236}">
                <a16:creationId xmlns:a16="http://schemas.microsoft.com/office/drawing/2014/main" id="{51CFDC82-B3C6-DCE7-5A68-ED2E4C43C587}"/>
              </a:ext>
            </a:extLst>
          </p:cNvPr>
          <p:cNvPicPr>
            <a:picLocks noChangeAspect="1"/>
          </p:cNvPicPr>
          <p:nvPr/>
        </p:nvPicPr>
        <p:blipFill>
          <a:blip r:embed="rId9"/>
          <a:stretch>
            <a:fillRect/>
          </a:stretch>
        </p:blipFill>
        <p:spPr>
          <a:xfrm>
            <a:off x="9549511" y="4841537"/>
            <a:ext cx="2549717" cy="1897214"/>
          </a:xfrm>
          <a:prstGeom prst="rect">
            <a:avLst/>
          </a:prstGeom>
        </p:spPr>
      </p:pic>
      <p:pic>
        <p:nvPicPr>
          <p:cNvPr id="28" name="Picture 27">
            <a:extLst>
              <a:ext uri="{FF2B5EF4-FFF2-40B4-BE49-F238E27FC236}">
                <a16:creationId xmlns:a16="http://schemas.microsoft.com/office/drawing/2014/main" id="{08E547E5-ECFD-29B7-365C-5140E7E50627}"/>
              </a:ext>
            </a:extLst>
          </p:cNvPr>
          <p:cNvPicPr>
            <a:picLocks noChangeAspect="1"/>
          </p:cNvPicPr>
          <p:nvPr/>
        </p:nvPicPr>
        <p:blipFill>
          <a:blip r:embed="rId10"/>
          <a:stretch>
            <a:fillRect/>
          </a:stretch>
        </p:blipFill>
        <p:spPr>
          <a:xfrm>
            <a:off x="10085375" y="2731758"/>
            <a:ext cx="2013853" cy="1997236"/>
          </a:xfrm>
          <a:prstGeom prst="rect">
            <a:avLst/>
          </a:prstGeom>
        </p:spPr>
      </p:pic>
      <p:pic>
        <p:nvPicPr>
          <p:cNvPr id="40" name="Audio 39">
            <a:hlinkClick r:id="" action="ppaction://media"/>
            <a:extLst>
              <a:ext uri="{FF2B5EF4-FFF2-40B4-BE49-F238E27FC236}">
                <a16:creationId xmlns:a16="http://schemas.microsoft.com/office/drawing/2014/main" id="{610B0477-81E4-9BBB-CE1F-F32CF9D91E08}"/>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58329"/>
      </p:ext>
    </p:extLst>
  </p:cSld>
  <p:clrMapOvr>
    <a:masterClrMapping/>
  </p:clrMapOvr>
  <mc:AlternateContent xmlns:mc="http://schemas.openxmlformats.org/markup-compatibility/2006" xmlns:p14="http://schemas.microsoft.com/office/powerpoint/2010/main">
    <mc:Choice Requires="p14">
      <p:transition spd="slow" p14:dur="2000" advTm="43892"/>
    </mc:Choice>
    <mc:Fallback xmlns="">
      <p:transition spd="slow" advTm="43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9D1D3-258E-64E2-9EEE-5A1293B428C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6A14433-0DC0-A108-F9DE-6E6F89378651}"/>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13</a:t>
            </a:r>
          </a:p>
        </p:txBody>
      </p:sp>
      <p:sp>
        <p:nvSpPr>
          <p:cNvPr id="5" name="Title 1">
            <a:extLst>
              <a:ext uri="{FF2B5EF4-FFF2-40B4-BE49-F238E27FC236}">
                <a16:creationId xmlns:a16="http://schemas.microsoft.com/office/drawing/2014/main" id="{0B47B1E9-B2AA-E55E-9DF5-9776023E20AC}"/>
              </a:ext>
            </a:extLst>
          </p:cNvPr>
          <p:cNvSpPr txBox="1">
            <a:spLocks/>
          </p:cNvSpPr>
          <p:nvPr/>
        </p:nvSpPr>
        <p:spPr>
          <a:xfrm>
            <a:off x="549537" y="331153"/>
            <a:ext cx="11091600" cy="868045"/>
          </a:xfrm>
          <a:prstGeom prst="rect">
            <a:avLst/>
          </a:prstGeom>
        </p:spPr>
        <p:txBody>
          <a:bodyPr vert="horz" wrap="square" lIns="0" tIns="0" rIns="0" bIns="0" rtlCol="0" anchor="t" anchorCtr="0">
            <a:normAutofit fontScale="85000" lnSpcReduction="100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a:t>Current Model Results – ShelfVision Summary</a:t>
            </a:r>
          </a:p>
        </p:txBody>
      </p:sp>
      <p:graphicFrame>
        <p:nvGraphicFramePr>
          <p:cNvPr id="2" name="Table 1">
            <a:extLst>
              <a:ext uri="{FF2B5EF4-FFF2-40B4-BE49-F238E27FC236}">
                <a16:creationId xmlns:a16="http://schemas.microsoft.com/office/drawing/2014/main" id="{D03623F1-22A3-9BB0-B23F-85EC3FE22027}"/>
              </a:ext>
            </a:extLst>
          </p:cNvPr>
          <p:cNvGraphicFramePr>
            <a:graphicFrameLocks noGrp="1"/>
          </p:cNvGraphicFramePr>
          <p:nvPr>
            <p:extLst>
              <p:ext uri="{D42A27DB-BD31-4B8C-83A1-F6EECF244321}">
                <p14:modId xmlns:p14="http://schemas.microsoft.com/office/powerpoint/2010/main" val="492582384"/>
              </p:ext>
            </p:extLst>
          </p:nvPr>
        </p:nvGraphicFramePr>
        <p:xfrm>
          <a:off x="6606988" y="951427"/>
          <a:ext cx="5189331" cy="3291840"/>
        </p:xfrm>
        <a:graphic>
          <a:graphicData uri="http://schemas.openxmlformats.org/drawingml/2006/table">
            <a:tbl>
              <a:tblPr firstRow="1" bandRow="1">
                <a:tableStyleId>{7DF18680-E054-41AD-8BC1-D1AEF772440D}</a:tableStyleId>
              </a:tblPr>
              <a:tblGrid>
                <a:gridCol w="1729777">
                  <a:extLst>
                    <a:ext uri="{9D8B030D-6E8A-4147-A177-3AD203B41FA5}">
                      <a16:colId xmlns:a16="http://schemas.microsoft.com/office/drawing/2014/main" val="2467462654"/>
                    </a:ext>
                  </a:extLst>
                </a:gridCol>
                <a:gridCol w="1729777">
                  <a:extLst>
                    <a:ext uri="{9D8B030D-6E8A-4147-A177-3AD203B41FA5}">
                      <a16:colId xmlns:a16="http://schemas.microsoft.com/office/drawing/2014/main" val="53296035"/>
                    </a:ext>
                  </a:extLst>
                </a:gridCol>
                <a:gridCol w="1729777">
                  <a:extLst>
                    <a:ext uri="{9D8B030D-6E8A-4147-A177-3AD203B41FA5}">
                      <a16:colId xmlns:a16="http://schemas.microsoft.com/office/drawing/2014/main" val="2823131360"/>
                    </a:ext>
                  </a:extLst>
                </a:gridCol>
              </a:tblGrid>
              <a:tr h="329688">
                <a:tc>
                  <a:txBody>
                    <a:bodyPr/>
                    <a:lstStyle/>
                    <a:p>
                      <a:pPr algn="ctr"/>
                      <a:r>
                        <a:rPr lang="en-US"/>
                        <a:t>Metric</a:t>
                      </a:r>
                    </a:p>
                  </a:txBody>
                  <a:tcPr/>
                </a:tc>
                <a:tc>
                  <a:txBody>
                    <a:bodyPr/>
                    <a:lstStyle/>
                    <a:p>
                      <a:pPr algn="ctr"/>
                      <a:r>
                        <a:rPr lang="en-US"/>
                        <a:t>ShelfVision</a:t>
                      </a:r>
                    </a:p>
                  </a:txBody>
                  <a:tcPr/>
                </a:tc>
                <a:tc>
                  <a:txBody>
                    <a:bodyPr/>
                    <a:lstStyle/>
                    <a:p>
                      <a:pPr algn="ctr"/>
                      <a:r>
                        <a:rPr lang="en-US"/>
                        <a:t>Eval1</a:t>
                      </a:r>
                    </a:p>
                  </a:txBody>
                  <a:tcPr/>
                </a:tc>
                <a:extLst>
                  <a:ext uri="{0D108BD9-81ED-4DB2-BD59-A6C34878D82A}">
                    <a16:rowId xmlns:a16="http://schemas.microsoft.com/office/drawing/2014/main" val="3724294637"/>
                  </a:ext>
                </a:extLst>
              </a:tr>
              <a:tr h="364922">
                <a:tc>
                  <a:txBody>
                    <a:bodyPr/>
                    <a:lstStyle/>
                    <a:p>
                      <a:r>
                        <a:rPr lang="en-US"/>
                        <a:t>Precision</a:t>
                      </a:r>
                    </a:p>
                  </a:txBody>
                  <a:tcPr/>
                </a:tc>
                <a:tc>
                  <a:txBody>
                    <a:bodyPr/>
                    <a:lstStyle/>
                    <a:p>
                      <a:pPr algn="ctr"/>
                      <a:r>
                        <a:rPr lang="en-US"/>
                        <a:t>0.0221</a:t>
                      </a:r>
                    </a:p>
                  </a:txBody>
                  <a:tcPr anchor="ctr"/>
                </a:tc>
                <a:tc>
                  <a:txBody>
                    <a:bodyPr/>
                    <a:lstStyle/>
                    <a:p>
                      <a:pPr algn="ctr"/>
                      <a:r>
                        <a:rPr lang="en-US"/>
                        <a:t>0.00</a:t>
                      </a:r>
                    </a:p>
                  </a:txBody>
                  <a:tcPr anchor="ctr"/>
                </a:tc>
                <a:extLst>
                  <a:ext uri="{0D108BD9-81ED-4DB2-BD59-A6C34878D82A}">
                    <a16:rowId xmlns:a16="http://schemas.microsoft.com/office/drawing/2014/main" val="192448458"/>
                  </a:ext>
                </a:extLst>
              </a:tr>
              <a:tr h="364922">
                <a:tc>
                  <a:txBody>
                    <a:bodyPr/>
                    <a:lstStyle/>
                    <a:p>
                      <a:r>
                        <a:rPr lang="en-US"/>
                        <a:t>Recall</a:t>
                      </a:r>
                    </a:p>
                  </a:txBody>
                  <a:tcPr/>
                </a:tc>
                <a:tc>
                  <a:txBody>
                    <a:bodyPr/>
                    <a:lstStyle/>
                    <a:p>
                      <a:pPr algn="ctr"/>
                      <a:r>
                        <a:rPr lang="en-US"/>
                        <a:t>0.0013</a:t>
                      </a:r>
                    </a:p>
                  </a:txBody>
                  <a:tcPr anchor="ctr"/>
                </a:tc>
                <a:tc>
                  <a:txBody>
                    <a:bodyPr/>
                    <a:lstStyle/>
                    <a:p>
                      <a:pPr algn="ctr"/>
                      <a:r>
                        <a:rPr lang="en-US"/>
                        <a:t>0.00</a:t>
                      </a:r>
                    </a:p>
                  </a:txBody>
                  <a:tcPr anchor="ctr"/>
                </a:tc>
                <a:extLst>
                  <a:ext uri="{0D108BD9-81ED-4DB2-BD59-A6C34878D82A}">
                    <a16:rowId xmlns:a16="http://schemas.microsoft.com/office/drawing/2014/main" val="1698363537"/>
                  </a:ext>
                </a:extLst>
              </a:tr>
              <a:tr h="364922">
                <a:tc>
                  <a:txBody>
                    <a:bodyPr/>
                    <a:lstStyle/>
                    <a:p>
                      <a:r>
                        <a:rPr lang="en-US"/>
                        <a:t>F1 Score</a:t>
                      </a:r>
                    </a:p>
                  </a:txBody>
                  <a:tcPr/>
                </a:tc>
                <a:tc>
                  <a:txBody>
                    <a:bodyPr/>
                    <a:lstStyle/>
                    <a:p>
                      <a:pPr algn="ctr"/>
                      <a:r>
                        <a:rPr lang="en-US"/>
                        <a:t>0.0025</a:t>
                      </a:r>
                    </a:p>
                  </a:txBody>
                  <a:tcPr anchor="ctr"/>
                </a:tc>
                <a:tc>
                  <a:txBody>
                    <a:bodyPr/>
                    <a:lstStyle/>
                    <a:p>
                      <a:pPr algn="ctr"/>
                      <a:r>
                        <a:rPr lang="en-US"/>
                        <a:t>0.00</a:t>
                      </a:r>
                    </a:p>
                  </a:txBody>
                  <a:tcPr anchor="ctr"/>
                </a:tc>
                <a:extLst>
                  <a:ext uri="{0D108BD9-81ED-4DB2-BD59-A6C34878D82A}">
                    <a16:rowId xmlns:a16="http://schemas.microsoft.com/office/drawing/2014/main" val="3808844725"/>
                  </a:ext>
                </a:extLst>
              </a:tr>
              <a:tr h="364922">
                <a:tc>
                  <a:txBody>
                    <a:bodyPr/>
                    <a:lstStyle/>
                    <a:p>
                      <a:r>
                        <a:rPr lang="en-US"/>
                        <a:t>Avg </a:t>
                      </a:r>
                      <a:r>
                        <a:rPr lang="en-US" err="1"/>
                        <a:t>IoU</a:t>
                      </a:r>
                      <a:endParaRPr lang="en-US"/>
                    </a:p>
                  </a:txBody>
                  <a:tcPr/>
                </a:tc>
                <a:tc>
                  <a:txBody>
                    <a:bodyPr/>
                    <a:lstStyle/>
                    <a:p>
                      <a:pPr algn="ctr"/>
                      <a:r>
                        <a:rPr lang="en-US"/>
                        <a:t>0.3875</a:t>
                      </a:r>
                    </a:p>
                  </a:txBody>
                  <a:tcPr anchor="ctr"/>
                </a:tc>
                <a:tc>
                  <a:txBody>
                    <a:bodyPr/>
                    <a:lstStyle/>
                    <a:p>
                      <a:pPr algn="ctr"/>
                      <a:r>
                        <a:rPr lang="en-US"/>
                        <a:t>0.00</a:t>
                      </a:r>
                    </a:p>
                  </a:txBody>
                  <a:tcPr anchor="ctr"/>
                </a:tc>
                <a:extLst>
                  <a:ext uri="{0D108BD9-81ED-4DB2-BD59-A6C34878D82A}">
                    <a16:rowId xmlns:a16="http://schemas.microsoft.com/office/drawing/2014/main" val="939051834"/>
                  </a:ext>
                </a:extLst>
              </a:tr>
              <a:tr h="364922">
                <a:tc>
                  <a:txBody>
                    <a:bodyPr/>
                    <a:lstStyle/>
                    <a:p>
                      <a:r>
                        <a:rPr lang="en-US" err="1"/>
                        <a:t>mAP</a:t>
                      </a:r>
                      <a:endParaRPr lang="en-US"/>
                    </a:p>
                  </a:txBody>
                  <a:tcPr/>
                </a:tc>
                <a:tc>
                  <a:txBody>
                    <a:bodyPr/>
                    <a:lstStyle/>
                    <a:p>
                      <a:pPr algn="ctr"/>
                      <a:r>
                        <a:rPr lang="en-US"/>
                        <a:t>0.0069</a:t>
                      </a:r>
                    </a:p>
                  </a:txBody>
                  <a:tcPr anchor="ctr"/>
                </a:tc>
                <a:tc>
                  <a:txBody>
                    <a:bodyPr/>
                    <a:lstStyle/>
                    <a:p>
                      <a:pPr algn="ctr"/>
                      <a:r>
                        <a:rPr lang="en-US"/>
                        <a:t>0.00</a:t>
                      </a:r>
                    </a:p>
                  </a:txBody>
                  <a:tcPr anchor="ctr"/>
                </a:tc>
                <a:extLst>
                  <a:ext uri="{0D108BD9-81ED-4DB2-BD59-A6C34878D82A}">
                    <a16:rowId xmlns:a16="http://schemas.microsoft.com/office/drawing/2014/main" val="3116347159"/>
                  </a:ext>
                </a:extLst>
              </a:tr>
              <a:tr h="364922">
                <a:tc>
                  <a:txBody>
                    <a:bodyPr/>
                    <a:lstStyle/>
                    <a:p>
                      <a:r>
                        <a:rPr lang="en-US"/>
                        <a:t>True Positives</a:t>
                      </a:r>
                    </a:p>
                  </a:txBody>
                  <a:tcPr/>
                </a:tc>
                <a:tc>
                  <a:txBody>
                    <a:bodyPr/>
                    <a:lstStyle/>
                    <a:p>
                      <a:pPr algn="ctr"/>
                      <a:r>
                        <a:rPr lang="en-US"/>
                        <a:t>19</a:t>
                      </a:r>
                    </a:p>
                  </a:txBody>
                  <a:tcPr anchor="ctr"/>
                </a:tc>
                <a:tc>
                  <a:txBody>
                    <a:bodyPr/>
                    <a:lstStyle/>
                    <a:p>
                      <a:pPr algn="ctr"/>
                      <a:r>
                        <a:rPr lang="en-US"/>
                        <a:t>0.00</a:t>
                      </a:r>
                    </a:p>
                  </a:txBody>
                  <a:tcPr anchor="ctr"/>
                </a:tc>
                <a:extLst>
                  <a:ext uri="{0D108BD9-81ED-4DB2-BD59-A6C34878D82A}">
                    <a16:rowId xmlns:a16="http://schemas.microsoft.com/office/drawing/2014/main" val="1053291505"/>
                  </a:ext>
                </a:extLst>
              </a:tr>
              <a:tr h="364922">
                <a:tc>
                  <a:txBody>
                    <a:bodyPr/>
                    <a:lstStyle/>
                    <a:p>
                      <a:r>
                        <a:rPr lang="en-US"/>
                        <a:t>False Positives</a:t>
                      </a:r>
                    </a:p>
                  </a:txBody>
                  <a:tcPr/>
                </a:tc>
                <a:tc>
                  <a:txBody>
                    <a:bodyPr/>
                    <a:lstStyle/>
                    <a:p>
                      <a:pPr algn="ctr"/>
                      <a:r>
                        <a:rPr lang="en-US"/>
                        <a:t>842</a:t>
                      </a:r>
                    </a:p>
                  </a:txBody>
                  <a:tcPr anchor="ctr"/>
                </a:tc>
                <a:tc>
                  <a:txBody>
                    <a:bodyPr/>
                    <a:lstStyle/>
                    <a:p>
                      <a:pPr algn="ctr"/>
                      <a:r>
                        <a:rPr lang="en-US"/>
                        <a:t>0.00</a:t>
                      </a:r>
                    </a:p>
                  </a:txBody>
                  <a:tcPr anchor="ctr"/>
                </a:tc>
                <a:extLst>
                  <a:ext uri="{0D108BD9-81ED-4DB2-BD59-A6C34878D82A}">
                    <a16:rowId xmlns:a16="http://schemas.microsoft.com/office/drawing/2014/main" val="418295990"/>
                  </a:ext>
                </a:extLst>
              </a:tr>
              <a:tr h="364922">
                <a:tc>
                  <a:txBody>
                    <a:bodyPr/>
                    <a:lstStyle/>
                    <a:p>
                      <a:r>
                        <a:rPr lang="en-US"/>
                        <a:t>False Negatives</a:t>
                      </a:r>
                    </a:p>
                  </a:txBody>
                  <a:tcPr/>
                </a:tc>
                <a:tc>
                  <a:txBody>
                    <a:bodyPr/>
                    <a:lstStyle/>
                    <a:p>
                      <a:pPr algn="ctr"/>
                      <a:r>
                        <a:rPr lang="en-US"/>
                        <a:t>14,420</a:t>
                      </a:r>
                    </a:p>
                  </a:txBody>
                  <a:tcPr anchor="ctr"/>
                </a:tc>
                <a:tc>
                  <a:txBody>
                    <a:bodyPr/>
                    <a:lstStyle/>
                    <a:p>
                      <a:pPr algn="ctr"/>
                      <a:r>
                        <a:rPr lang="en-US"/>
                        <a:t>0.00</a:t>
                      </a:r>
                    </a:p>
                  </a:txBody>
                  <a:tcPr anchor="ctr"/>
                </a:tc>
                <a:extLst>
                  <a:ext uri="{0D108BD9-81ED-4DB2-BD59-A6C34878D82A}">
                    <a16:rowId xmlns:a16="http://schemas.microsoft.com/office/drawing/2014/main" val="736951290"/>
                  </a:ext>
                </a:extLst>
              </a:tr>
            </a:tbl>
          </a:graphicData>
        </a:graphic>
      </p:graphicFrame>
      <p:sp>
        <p:nvSpPr>
          <p:cNvPr id="6" name="Content Placeholder 2">
            <a:extLst>
              <a:ext uri="{FF2B5EF4-FFF2-40B4-BE49-F238E27FC236}">
                <a16:creationId xmlns:a16="http://schemas.microsoft.com/office/drawing/2014/main" id="{6DC2D043-8C97-F4F1-0234-8F3DBBBA1213}"/>
              </a:ext>
            </a:extLst>
          </p:cNvPr>
          <p:cNvSpPr txBox="1">
            <a:spLocks/>
          </p:cNvSpPr>
          <p:nvPr/>
        </p:nvSpPr>
        <p:spPr>
          <a:xfrm>
            <a:off x="394354" y="950843"/>
            <a:ext cx="5572845" cy="5585782"/>
          </a:xfrm>
          <a:prstGeom prst="rect">
            <a:avLst/>
          </a:prstGeom>
        </p:spPr>
        <p:txBody>
          <a:bodyPr vert="horz" wrap="square" lIns="0" tIns="0" rIns="0" bIns="0" rtlCol="0">
            <a:normAutofit lnSpcReduction="1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600"/>
              </a:spcBef>
              <a:spcAft>
                <a:spcPts val="0"/>
              </a:spcAft>
              <a:buFont typeface="Arial" panose="020B0604020202020204" pitchFamily="34" charset="0"/>
              <a:buNone/>
            </a:pPr>
            <a:r>
              <a:rPr lang="en-US" b="1">
                <a:latin typeface="Century" panose="02040604050505020304" pitchFamily="18" charset="0"/>
              </a:rPr>
              <a:t>What This Means :</a:t>
            </a:r>
          </a:p>
          <a:p>
            <a:pPr algn="just">
              <a:spcBef>
                <a:spcPts val="600"/>
              </a:spcBef>
              <a:spcAft>
                <a:spcPts val="0"/>
              </a:spcAft>
            </a:pPr>
            <a:r>
              <a:rPr lang="en-US" sz="2000">
                <a:latin typeface="Century" panose="02040604050505020304" pitchFamily="18" charset="0"/>
              </a:rPr>
              <a:t>Detection is working (non-zero TP), but we're still struggling with </a:t>
            </a:r>
            <a:r>
              <a:rPr lang="en-US" sz="2000" u="sng">
                <a:latin typeface="Century" panose="02040604050505020304" pitchFamily="18" charset="0"/>
              </a:rPr>
              <a:t>recall</a:t>
            </a:r>
            <a:r>
              <a:rPr lang="en-US" sz="2000">
                <a:latin typeface="Century" panose="02040604050505020304" pitchFamily="18" charset="0"/>
              </a:rPr>
              <a:t> and </a:t>
            </a:r>
            <a:r>
              <a:rPr lang="en-US" sz="2000" u="sng">
                <a:latin typeface="Century" panose="02040604050505020304" pitchFamily="18" charset="0"/>
              </a:rPr>
              <a:t>false positives</a:t>
            </a:r>
            <a:r>
              <a:rPr lang="en-US" sz="2000">
                <a:latin typeface="Century" panose="02040604050505020304" pitchFamily="18" charset="0"/>
              </a:rPr>
              <a:t>.</a:t>
            </a:r>
          </a:p>
          <a:p>
            <a:pPr algn="just">
              <a:spcBef>
                <a:spcPts val="600"/>
              </a:spcBef>
              <a:spcAft>
                <a:spcPts val="0"/>
              </a:spcAft>
            </a:pPr>
            <a:r>
              <a:rPr lang="en-US" sz="2000">
                <a:latin typeface="Century" panose="02040604050505020304" pitchFamily="18" charset="0"/>
              </a:rPr>
              <a:t>Bounding box alignment has improved (</a:t>
            </a:r>
            <a:r>
              <a:rPr lang="en-US" sz="2000" err="1">
                <a:latin typeface="Century" panose="02040604050505020304" pitchFamily="18" charset="0"/>
              </a:rPr>
              <a:t>IoU</a:t>
            </a:r>
            <a:r>
              <a:rPr lang="en-US" sz="2000">
                <a:latin typeface="Century" panose="02040604050505020304" pitchFamily="18" charset="0"/>
              </a:rPr>
              <a:t> ~ 0.38), but many predictions still </a:t>
            </a:r>
            <a:r>
              <a:rPr lang="en-US" sz="2000" u="sng">
                <a:latin typeface="Century" panose="02040604050505020304" pitchFamily="18" charset="0"/>
              </a:rPr>
              <a:t>fall below confidence or NMS thresholds</a:t>
            </a:r>
            <a:r>
              <a:rPr lang="en-US" sz="2000">
                <a:latin typeface="Century" panose="02040604050505020304" pitchFamily="18" charset="0"/>
              </a:rPr>
              <a:t>.</a:t>
            </a:r>
          </a:p>
          <a:p>
            <a:pPr algn="just">
              <a:spcBef>
                <a:spcPts val="600"/>
              </a:spcBef>
              <a:spcAft>
                <a:spcPts val="0"/>
              </a:spcAft>
            </a:pPr>
            <a:r>
              <a:rPr lang="en-US" sz="2000">
                <a:latin typeface="Century" panose="02040604050505020304" pitchFamily="18" charset="0"/>
              </a:rPr>
              <a:t>ShelfVision now generalizes across shelf layouts — </a:t>
            </a:r>
            <a:r>
              <a:rPr lang="en-US" sz="2000" b="1">
                <a:latin typeface="Century" panose="02040604050505020304" pitchFamily="18" charset="0"/>
              </a:rPr>
              <a:t>major improvement </a:t>
            </a:r>
            <a:r>
              <a:rPr lang="en-US" sz="2000">
                <a:latin typeface="Century" panose="02040604050505020304" pitchFamily="18" charset="0"/>
              </a:rPr>
              <a:t>from Eval 1 (empty outputs).</a:t>
            </a:r>
          </a:p>
          <a:p>
            <a:pPr algn="just">
              <a:spcBef>
                <a:spcPts val="600"/>
              </a:spcBef>
              <a:spcAft>
                <a:spcPts val="0"/>
              </a:spcAft>
            </a:pPr>
            <a:r>
              <a:rPr lang="en-US" sz="2000">
                <a:latin typeface="Century" panose="02040604050505020304" pitchFamily="18" charset="0"/>
              </a:rPr>
              <a:t>Still </a:t>
            </a:r>
            <a:r>
              <a:rPr lang="en-US" sz="2000" u="sng">
                <a:latin typeface="Century" panose="02040604050505020304" pitchFamily="18" charset="0"/>
              </a:rPr>
              <a:t>behind fine-tuned SOTA</a:t>
            </a:r>
            <a:r>
              <a:rPr lang="en-US" sz="2000">
                <a:latin typeface="Century" panose="02040604050505020304" pitchFamily="18" charset="0"/>
              </a:rPr>
              <a:t> (YOLOv5), but </a:t>
            </a:r>
            <a:r>
              <a:rPr lang="en-US" sz="2000" u="sng">
                <a:latin typeface="Century" panose="02040604050505020304" pitchFamily="18" charset="0"/>
              </a:rPr>
              <a:t>progress is clear</a:t>
            </a:r>
            <a:r>
              <a:rPr lang="en-US" sz="2000">
                <a:latin typeface="Century" panose="02040604050505020304" pitchFamily="18" charset="0"/>
              </a:rPr>
              <a:t>.</a:t>
            </a:r>
          </a:p>
          <a:p>
            <a:pPr algn="just">
              <a:spcBef>
                <a:spcPts val="600"/>
              </a:spcBef>
              <a:spcAft>
                <a:spcPts val="0"/>
              </a:spcAft>
            </a:pPr>
            <a:r>
              <a:rPr lang="en-US" sz="2000">
                <a:latin typeface="Century" panose="02040604050505020304" pitchFamily="18" charset="0"/>
              </a:rPr>
              <a:t>These results form the basis for comparing with both:</a:t>
            </a:r>
          </a:p>
          <a:p>
            <a:pPr lvl="1" algn="just">
              <a:spcBef>
                <a:spcPts val="600"/>
              </a:spcBef>
              <a:spcAft>
                <a:spcPts val="0"/>
              </a:spcAft>
            </a:pPr>
            <a:r>
              <a:rPr lang="en-US">
                <a:latin typeface="Century" panose="02040604050505020304" pitchFamily="18" charset="0"/>
              </a:rPr>
              <a:t>YOLOv5 pretrained (COCO)</a:t>
            </a:r>
          </a:p>
          <a:p>
            <a:pPr lvl="1" algn="just">
              <a:spcBef>
                <a:spcPts val="600"/>
              </a:spcBef>
              <a:spcAft>
                <a:spcPts val="0"/>
              </a:spcAft>
            </a:pPr>
            <a:r>
              <a:rPr lang="en-US">
                <a:latin typeface="Century" panose="02040604050505020304" pitchFamily="18" charset="0"/>
              </a:rPr>
              <a:t>YOLOv5 fine-tuned on SKU110K</a:t>
            </a:r>
          </a:p>
        </p:txBody>
      </p:sp>
      <p:pic>
        <p:nvPicPr>
          <p:cNvPr id="7" name="Picture 6">
            <a:extLst>
              <a:ext uri="{FF2B5EF4-FFF2-40B4-BE49-F238E27FC236}">
                <a16:creationId xmlns:a16="http://schemas.microsoft.com/office/drawing/2014/main" id="{315ECD1B-C546-6379-DFE3-0CE9505470DE}"/>
              </a:ext>
            </a:extLst>
          </p:cNvPr>
          <p:cNvPicPr>
            <a:picLocks noChangeAspect="1"/>
          </p:cNvPicPr>
          <p:nvPr/>
        </p:nvPicPr>
        <p:blipFill>
          <a:blip r:embed="rId5"/>
          <a:stretch>
            <a:fillRect/>
          </a:stretch>
        </p:blipFill>
        <p:spPr>
          <a:xfrm>
            <a:off x="8510455" y="4408389"/>
            <a:ext cx="3285864" cy="2095668"/>
          </a:xfrm>
          <a:prstGeom prst="rect">
            <a:avLst/>
          </a:prstGeom>
        </p:spPr>
      </p:pic>
      <p:sp>
        <p:nvSpPr>
          <p:cNvPr id="9" name="TextBox 8">
            <a:extLst>
              <a:ext uri="{FF2B5EF4-FFF2-40B4-BE49-F238E27FC236}">
                <a16:creationId xmlns:a16="http://schemas.microsoft.com/office/drawing/2014/main" id="{C3C29D80-A36C-B5B7-2151-BEB0400E0E7B}"/>
              </a:ext>
            </a:extLst>
          </p:cNvPr>
          <p:cNvSpPr txBox="1"/>
          <p:nvPr/>
        </p:nvSpPr>
        <p:spPr>
          <a:xfrm>
            <a:off x="6606988" y="4861295"/>
            <a:ext cx="1903467" cy="1169551"/>
          </a:xfrm>
          <a:prstGeom prst="rect">
            <a:avLst/>
          </a:prstGeom>
          <a:noFill/>
        </p:spPr>
        <p:txBody>
          <a:bodyPr wrap="square" rtlCol="0">
            <a:spAutoFit/>
          </a:bodyPr>
          <a:lstStyle/>
          <a:p>
            <a:pPr>
              <a:buNone/>
            </a:pPr>
            <a:r>
              <a:rPr lang="en-US" sz="1400" b="1"/>
              <a:t>Figure:</a:t>
            </a:r>
            <a:r>
              <a:rPr lang="en-US" sz="1400"/>
              <a:t> </a:t>
            </a:r>
            <a:r>
              <a:rPr lang="en-US" sz="1400" err="1"/>
              <a:t>mAP</a:t>
            </a:r>
            <a:r>
              <a:rPr lang="en-US" sz="1400"/>
              <a:t> progression over 100 images, final </a:t>
            </a:r>
            <a:r>
              <a:rPr lang="en-US" sz="1400" err="1"/>
              <a:t>mAP</a:t>
            </a:r>
            <a:r>
              <a:rPr lang="en-US" sz="1400"/>
              <a:t> ≈ 0.007 with high variance.</a:t>
            </a:r>
          </a:p>
        </p:txBody>
      </p:sp>
      <p:pic>
        <p:nvPicPr>
          <p:cNvPr id="17" name="Audio 16">
            <a:hlinkClick r:id="" action="ppaction://media"/>
            <a:extLst>
              <a:ext uri="{FF2B5EF4-FFF2-40B4-BE49-F238E27FC236}">
                <a16:creationId xmlns:a16="http://schemas.microsoft.com/office/drawing/2014/main" id="{CECAFB73-043F-7AB7-7C23-59202802995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84345544"/>
      </p:ext>
    </p:extLst>
  </p:cSld>
  <p:clrMapOvr>
    <a:masterClrMapping/>
  </p:clrMapOvr>
  <mc:AlternateContent xmlns:mc="http://schemas.openxmlformats.org/markup-compatibility/2006" xmlns:p14="http://schemas.microsoft.com/office/powerpoint/2010/main">
    <mc:Choice Requires="p14">
      <p:transition spd="slow" p14:dur="2000" advTm="39207"/>
    </mc:Choice>
    <mc:Fallback xmlns="">
      <p:transition spd="slow" advTm="39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1B6223-87FF-7260-4F67-10DAE28B5539}"/>
              </a:ext>
            </a:extLst>
          </p:cNvPr>
          <p:cNvSpPr txBox="1"/>
          <p:nvPr/>
        </p:nvSpPr>
        <p:spPr>
          <a:xfrm>
            <a:off x="0" y="6150114"/>
            <a:ext cx="1266825" cy="707886"/>
          </a:xfrm>
          <a:prstGeom prst="rect">
            <a:avLst/>
          </a:prstGeom>
          <a:noFill/>
        </p:spPr>
        <p:txBody>
          <a:bodyPr wrap="square" rtlCol="0">
            <a:spAutoFit/>
          </a:bodyPr>
          <a:lstStyle/>
          <a:p>
            <a:r>
              <a:rPr lang="en-US" sz="4000" dirty="0">
                <a:latin typeface="+mj-lt"/>
                <a:ea typeface="+mj-ea"/>
                <a:cs typeface="+mj-cs"/>
              </a:rPr>
              <a:t>14</a:t>
            </a:r>
          </a:p>
        </p:txBody>
      </p:sp>
      <p:sp>
        <p:nvSpPr>
          <p:cNvPr id="5" name="Title 1">
            <a:extLst>
              <a:ext uri="{FF2B5EF4-FFF2-40B4-BE49-F238E27FC236}">
                <a16:creationId xmlns:a16="http://schemas.microsoft.com/office/drawing/2014/main" id="{99013087-048C-1507-5E2A-E5088050C638}"/>
              </a:ext>
            </a:extLst>
          </p:cNvPr>
          <p:cNvSpPr txBox="1">
            <a:spLocks/>
          </p:cNvSpPr>
          <p:nvPr/>
        </p:nvSpPr>
        <p:spPr>
          <a:xfrm>
            <a:off x="549537" y="331153"/>
            <a:ext cx="11091600" cy="868045"/>
          </a:xfrm>
          <a:prstGeom prst="rect">
            <a:avLst/>
          </a:prstGeom>
        </p:spPr>
        <p:txBody>
          <a:bodyPr vert="horz" wrap="square" lIns="0" tIns="0" rIns="0" bIns="0" rtlCol="0" anchor="t" anchorCtr="0">
            <a:normAutofit fontScale="92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YOLOv5 (COCO Pretrained) vs. ShelfVision</a:t>
            </a:r>
          </a:p>
        </p:txBody>
      </p:sp>
      <p:graphicFrame>
        <p:nvGraphicFramePr>
          <p:cNvPr id="2" name="Table 1">
            <a:extLst>
              <a:ext uri="{FF2B5EF4-FFF2-40B4-BE49-F238E27FC236}">
                <a16:creationId xmlns:a16="http://schemas.microsoft.com/office/drawing/2014/main" id="{D1CBCB90-E2EE-02DE-D7B0-7C02F3D65E8F}"/>
              </a:ext>
            </a:extLst>
          </p:cNvPr>
          <p:cNvGraphicFramePr>
            <a:graphicFrameLocks noGrp="1"/>
          </p:cNvGraphicFramePr>
          <p:nvPr>
            <p:extLst>
              <p:ext uri="{D42A27DB-BD31-4B8C-83A1-F6EECF244321}">
                <p14:modId xmlns:p14="http://schemas.microsoft.com/office/powerpoint/2010/main" val="170816776"/>
              </p:ext>
            </p:extLst>
          </p:nvPr>
        </p:nvGraphicFramePr>
        <p:xfrm>
          <a:off x="6224801" y="1066030"/>
          <a:ext cx="5572845" cy="3291840"/>
        </p:xfrm>
        <a:graphic>
          <a:graphicData uri="http://schemas.openxmlformats.org/drawingml/2006/table">
            <a:tbl>
              <a:tblPr firstRow="1" bandRow="1">
                <a:tableStyleId>{7DF18680-E054-41AD-8BC1-D1AEF772440D}</a:tableStyleId>
              </a:tblPr>
              <a:tblGrid>
                <a:gridCol w="1857615">
                  <a:extLst>
                    <a:ext uri="{9D8B030D-6E8A-4147-A177-3AD203B41FA5}">
                      <a16:colId xmlns:a16="http://schemas.microsoft.com/office/drawing/2014/main" val="2467462654"/>
                    </a:ext>
                  </a:extLst>
                </a:gridCol>
                <a:gridCol w="1857615">
                  <a:extLst>
                    <a:ext uri="{9D8B030D-6E8A-4147-A177-3AD203B41FA5}">
                      <a16:colId xmlns:a16="http://schemas.microsoft.com/office/drawing/2014/main" val="1090612985"/>
                    </a:ext>
                  </a:extLst>
                </a:gridCol>
                <a:gridCol w="1857615">
                  <a:extLst>
                    <a:ext uri="{9D8B030D-6E8A-4147-A177-3AD203B41FA5}">
                      <a16:colId xmlns:a16="http://schemas.microsoft.com/office/drawing/2014/main" val="53296035"/>
                    </a:ext>
                  </a:extLst>
                </a:gridCol>
              </a:tblGrid>
              <a:tr h="364922">
                <a:tc>
                  <a:txBody>
                    <a:bodyPr/>
                    <a:lstStyle/>
                    <a:p>
                      <a:pPr algn="ctr"/>
                      <a:r>
                        <a:rPr lang="en-US" dirty="0"/>
                        <a:t>Metric</a:t>
                      </a:r>
                    </a:p>
                  </a:txBody>
                  <a:tcPr/>
                </a:tc>
                <a:tc>
                  <a:txBody>
                    <a:bodyPr/>
                    <a:lstStyle/>
                    <a:p>
                      <a:pPr algn="ctr"/>
                      <a:r>
                        <a:rPr lang="en-US" dirty="0"/>
                        <a:t>YoloV5</a:t>
                      </a:r>
                    </a:p>
                  </a:txBody>
                  <a:tcPr/>
                </a:tc>
                <a:tc>
                  <a:txBody>
                    <a:bodyPr/>
                    <a:lstStyle/>
                    <a:p>
                      <a:pPr algn="ctr"/>
                      <a:r>
                        <a:rPr lang="en-US" dirty="0"/>
                        <a:t>ShelfVision</a:t>
                      </a:r>
                    </a:p>
                  </a:txBody>
                  <a:tcPr/>
                </a:tc>
                <a:extLst>
                  <a:ext uri="{0D108BD9-81ED-4DB2-BD59-A6C34878D82A}">
                    <a16:rowId xmlns:a16="http://schemas.microsoft.com/office/drawing/2014/main" val="3724294637"/>
                  </a:ext>
                </a:extLst>
              </a:tr>
              <a:tr h="364922">
                <a:tc>
                  <a:txBody>
                    <a:bodyPr/>
                    <a:lstStyle/>
                    <a:p>
                      <a:r>
                        <a:rPr lang="en-US" dirty="0"/>
                        <a:t>Precision</a:t>
                      </a:r>
                    </a:p>
                  </a:txBody>
                  <a:tcPr/>
                </a:tc>
                <a:tc>
                  <a:txBody>
                    <a:bodyPr/>
                    <a:lstStyle/>
                    <a:p>
                      <a:pPr algn="ctr"/>
                      <a:r>
                        <a:rPr lang="en-US" dirty="0"/>
                        <a:t>0.00</a:t>
                      </a:r>
                    </a:p>
                  </a:txBody>
                  <a:tcPr/>
                </a:tc>
                <a:tc>
                  <a:txBody>
                    <a:bodyPr/>
                    <a:lstStyle/>
                    <a:p>
                      <a:r>
                        <a:rPr lang="en-US" dirty="0"/>
                        <a:t>0.0221</a:t>
                      </a:r>
                    </a:p>
                  </a:txBody>
                  <a:tcPr/>
                </a:tc>
                <a:extLst>
                  <a:ext uri="{0D108BD9-81ED-4DB2-BD59-A6C34878D82A}">
                    <a16:rowId xmlns:a16="http://schemas.microsoft.com/office/drawing/2014/main" val="192448458"/>
                  </a:ext>
                </a:extLst>
              </a:tr>
              <a:tr h="364922">
                <a:tc>
                  <a:txBody>
                    <a:bodyPr/>
                    <a:lstStyle/>
                    <a:p>
                      <a:r>
                        <a:rPr lang="en-US" dirty="0"/>
                        <a:t>Recall</a:t>
                      </a:r>
                    </a:p>
                  </a:txBody>
                  <a:tcPr/>
                </a:tc>
                <a:tc>
                  <a:txBody>
                    <a:bodyPr/>
                    <a:lstStyle/>
                    <a:p>
                      <a:pPr algn="ctr"/>
                      <a:r>
                        <a:rPr lang="en-US" dirty="0"/>
                        <a:t>0.00</a:t>
                      </a:r>
                    </a:p>
                  </a:txBody>
                  <a:tcPr/>
                </a:tc>
                <a:tc>
                  <a:txBody>
                    <a:bodyPr/>
                    <a:lstStyle/>
                    <a:p>
                      <a:r>
                        <a:rPr lang="en-US" dirty="0"/>
                        <a:t>0.0013</a:t>
                      </a:r>
                    </a:p>
                  </a:txBody>
                  <a:tcPr/>
                </a:tc>
                <a:extLst>
                  <a:ext uri="{0D108BD9-81ED-4DB2-BD59-A6C34878D82A}">
                    <a16:rowId xmlns:a16="http://schemas.microsoft.com/office/drawing/2014/main" val="1698363537"/>
                  </a:ext>
                </a:extLst>
              </a:tr>
              <a:tr h="364922">
                <a:tc>
                  <a:txBody>
                    <a:bodyPr/>
                    <a:lstStyle/>
                    <a:p>
                      <a:r>
                        <a:rPr lang="en-US" dirty="0"/>
                        <a:t>F1 Score</a:t>
                      </a:r>
                    </a:p>
                  </a:txBody>
                  <a:tcPr/>
                </a:tc>
                <a:tc>
                  <a:txBody>
                    <a:bodyPr/>
                    <a:lstStyle/>
                    <a:p>
                      <a:pPr algn="ctr"/>
                      <a:r>
                        <a:rPr lang="en-US" dirty="0"/>
                        <a:t>0.00</a:t>
                      </a:r>
                    </a:p>
                  </a:txBody>
                  <a:tcPr/>
                </a:tc>
                <a:tc>
                  <a:txBody>
                    <a:bodyPr/>
                    <a:lstStyle/>
                    <a:p>
                      <a:r>
                        <a:rPr lang="en-US" dirty="0"/>
                        <a:t>0.0025</a:t>
                      </a:r>
                    </a:p>
                  </a:txBody>
                  <a:tcPr/>
                </a:tc>
                <a:extLst>
                  <a:ext uri="{0D108BD9-81ED-4DB2-BD59-A6C34878D82A}">
                    <a16:rowId xmlns:a16="http://schemas.microsoft.com/office/drawing/2014/main" val="3808844725"/>
                  </a:ext>
                </a:extLst>
              </a:tr>
              <a:tr h="364922">
                <a:tc>
                  <a:txBody>
                    <a:bodyPr/>
                    <a:lstStyle/>
                    <a:p>
                      <a:r>
                        <a:rPr lang="en-US" dirty="0"/>
                        <a:t>Avg </a:t>
                      </a:r>
                      <a:r>
                        <a:rPr lang="en-US" dirty="0" err="1"/>
                        <a:t>IoU</a:t>
                      </a:r>
                      <a:endParaRPr lang="en-US" dirty="0"/>
                    </a:p>
                  </a:txBody>
                  <a:tcPr/>
                </a:tc>
                <a:tc>
                  <a:txBody>
                    <a:bodyPr/>
                    <a:lstStyle/>
                    <a:p>
                      <a:pPr algn="ctr"/>
                      <a:r>
                        <a:rPr lang="en-US" dirty="0"/>
                        <a:t>0.00</a:t>
                      </a:r>
                    </a:p>
                  </a:txBody>
                  <a:tcPr/>
                </a:tc>
                <a:tc>
                  <a:txBody>
                    <a:bodyPr/>
                    <a:lstStyle/>
                    <a:p>
                      <a:r>
                        <a:rPr lang="en-US" dirty="0"/>
                        <a:t>0.3875</a:t>
                      </a:r>
                    </a:p>
                  </a:txBody>
                  <a:tcPr/>
                </a:tc>
                <a:extLst>
                  <a:ext uri="{0D108BD9-81ED-4DB2-BD59-A6C34878D82A}">
                    <a16:rowId xmlns:a16="http://schemas.microsoft.com/office/drawing/2014/main" val="939051834"/>
                  </a:ext>
                </a:extLst>
              </a:tr>
              <a:tr h="364922">
                <a:tc>
                  <a:txBody>
                    <a:bodyPr/>
                    <a:lstStyle/>
                    <a:p>
                      <a:r>
                        <a:rPr lang="en-US" dirty="0" err="1"/>
                        <a:t>mAP</a:t>
                      </a:r>
                      <a:endParaRPr lang="en-US" dirty="0"/>
                    </a:p>
                  </a:txBody>
                  <a:tcPr/>
                </a:tc>
                <a:tc>
                  <a:txBody>
                    <a:bodyPr/>
                    <a:lstStyle/>
                    <a:p>
                      <a:pPr algn="ctr"/>
                      <a:r>
                        <a:rPr lang="en-US" dirty="0"/>
                        <a:t>0.00</a:t>
                      </a:r>
                    </a:p>
                  </a:txBody>
                  <a:tcPr/>
                </a:tc>
                <a:tc>
                  <a:txBody>
                    <a:bodyPr/>
                    <a:lstStyle/>
                    <a:p>
                      <a:r>
                        <a:rPr lang="en-US" dirty="0"/>
                        <a:t>0.0069</a:t>
                      </a:r>
                    </a:p>
                  </a:txBody>
                  <a:tcPr/>
                </a:tc>
                <a:extLst>
                  <a:ext uri="{0D108BD9-81ED-4DB2-BD59-A6C34878D82A}">
                    <a16:rowId xmlns:a16="http://schemas.microsoft.com/office/drawing/2014/main" val="3116347159"/>
                  </a:ext>
                </a:extLst>
              </a:tr>
              <a:tr h="364922">
                <a:tc>
                  <a:txBody>
                    <a:bodyPr/>
                    <a:lstStyle/>
                    <a:p>
                      <a:r>
                        <a:rPr lang="en-US" dirty="0"/>
                        <a:t>True Positives</a:t>
                      </a:r>
                    </a:p>
                  </a:txBody>
                  <a:tcPr/>
                </a:tc>
                <a:tc>
                  <a:txBody>
                    <a:bodyPr/>
                    <a:lstStyle/>
                    <a:p>
                      <a:pPr algn="ctr"/>
                      <a:r>
                        <a:rPr lang="en-US" dirty="0"/>
                        <a:t>0</a:t>
                      </a:r>
                    </a:p>
                  </a:txBody>
                  <a:tcPr/>
                </a:tc>
                <a:tc>
                  <a:txBody>
                    <a:bodyPr/>
                    <a:lstStyle/>
                    <a:p>
                      <a:r>
                        <a:rPr lang="en-US" dirty="0"/>
                        <a:t>19</a:t>
                      </a:r>
                    </a:p>
                  </a:txBody>
                  <a:tcPr/>
                </a:tc>
                <a:extLst>
                  <a:ext uri="{0D108BD9-81ED-4DB2-BD59-A6C34878D82A}">
                    <a16:rowId xmlns:a16="http://schemas.microsoft.com/office/drawing/2014/main" val="1053291505"/>
                  </a:ext>
                </a:extLst>
              </a:tr>
              <a:tr h="364922">
                <a:tc>
                  <a:txBody>
                    <a:bodyPr/>
                    <a:lstStyle/>
                    <a:p>
                      <a:r>
                        <a:rPr lang="en-US" dirty="0"/>
                        <a:t>False Positives</a:t>
                      </a:r>
                    </a:p>
                  </a:txBody>
                  <a:tcPr/>
                </a:tc>
                <a:tc>
                  <a:txBody>
                    <a:bodyPr/>
                    <a:lstStyle/>
                    <a:p>
                      <a:pPr algn="ctr"/>
                      <a:r>
                        <a:rPr lang="en-US" dirty="0"/>
                        <a:t>342</a:t>
                      </a:r>
                    </a:p>
                  </a:txBody>
                  <a:tcPr/>
                </a:tc>
                <a:tc>
                  <a:txBody>
                    <a:bodyPr/>
                    <a:lstStyle/>
                    <a:p>
                      <a:r>
                        <a:rPr lang="en-US" dirty="0"/>
                        <a:t>842</a:t>
                      </a:r>
                    </a:p>
                  </a:txBody>
                  <a:tcPr/>
                </a:tc>
                <a:extLst>
                  <a:ext uri="{0D108BD9-81ED-4DB2-BD59-A6C34878D82A}">
                    <a16:rowId xmlns:a16="http://schemas.microsoft.com/office/drawing/2014/main" val="418295990"/>
                  </a:ext>
                </a:extLst>
              </a:tr>
              <a:tr h="364922">
                <a:tc>
                  <a:txBody>
                    <a:bodyPr/>
                    <a:lstStyle/>
                    <a:p>
                      <a:r>
                        <a:rPr lang="en-US" dirty="0"/>
                        <a:t>False Negatives</a:t>
                      </a:r>
                    </a:p>
                  </a:txBody>
                  <a:tcPr/>
                </a:tc>
                <a:tc>
                  <a:txBody>
                    <a:bodyPr/>
                    <a:lstStyle/>
                    <a:p>
                      <a:pPr algn="ctr"/>
                      <a:r>
                        <a:rPr lang="en-US" dirty="0"/>
                        <a:t>14,885</a:t>
                      </a:r>
                    </a:p>
                  </a:txBody>
                  <a:tcPr/>
                </a:tc>
                <a:tc>
                  <a:txBody>
                    <a:bodyPr/>
                    <a:lstStyle/>
                    <a:p>
                      <a:r>
                        <a:rPr lang="en-US" dirty="0"/>
                        <a:t>14,420</a:t>
                      </a:r>
                    </a:p>
                  </a:txBody>
                  <a:tcPr/>
                </a:tc>
                <a:extLst>
                  <a:ext uri="{0D108BD9-81ED-4DB2-BD59-A6C34878D82A}">
                    <a16:rowId xmlns:a16="http://schemas.microsoft.com/office/drawing/2014/main" val="736951290"/>
                  </a:ext>
                </a:extLst>
              </a:tr>
            </a:tbl>
          </a:graphicData>
        </a:graphic>
      </p:graphicFrame>
      <p:sp>
        <p:nvSpPr>
          <p:cNvPr id="6" name="Content Placeholder 2">
            <a:extLst>
              <a:ext uri="{FF2B5EF4-FFF2-40B4-BE49-F238E27FC236}">
                <a16:creationId xmlns:a16="http://schemas.microsoft.com/office/drawing/2014/main" id="{8F2F6E88-4B3B-DF20-5890-B4253D3481AC}"/>
              </a:ext>
            </a:extLst>
          </p:cNvPr>
          <p:cNvSpPr txBox="1">
            <a:spLocks/>
          </p:cNvSpPr>
          <p:nvPr/>
        </p:nvSpPr>
        <p:spPr>
          <a:xfrm>
            <a:off x="393028" y="1066030"/>
            <a:ext cx="5572845" cy="4994111"/>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dirty="0">
                <a:latin typeface="Century" panose="02040604050505020304" pitchFamily="18" charset="0"/>
              </a:rPr>
              <a:t>Explanation :</a:t>
            </a:r>
          </a:p>
          <a:p>
            <a:pPr algn="just">
              <a:spcBef>
                <a:spcPts val="600"/>
              </a:spcBef>
              <a:spcAft>
                <a:spcPts val="0"/>
              </a:spcAft>
            </a:pPr>
            <a:r>
              <a:rPr lang="en-US" sz="2000" dirty="0">
                <a:latin typeface="Century" panose="02040604050505020304" pitchFamily="18" charset="0"/>
              </a:rPr>
              <a:t>The YoloV5 that we ran, lacks any exposure to retail shelf-style layouts and object density.</a:t>
            </a:r>
          </a:p>
          <a:p>
            <a:pPr algn="just">
              <a:spcBef>
                <a:spcPts val="600"/>
              </a:spcBef>
              <a:spcAft>
                <a:spcPts val="0"/>
              </a:spcAft>
            </a:pPr>
            <a:r>
              <a:rPr lang="en-US" sz="2000" dirty="0">
                <a:latin typeface="Century" panose="02040604050505020304" pitchFamily="18" charset="0"/>
              </a:rPr>
              <a:t>As a result, almost all detections are filtered out post-NMS or do NOT overlap with GTs.</a:t>
            </a:r>
          </a:p>
          <a:p>
            <a:pPr algn="just">
              <a:spcBef>
                <a:spcPts val="600"/>
              </a:spcBef>
              <a:spcAft>
                <a:spcPts val="0"/>
              </a:spcAft>
            </a:pPr>
            <a:r>
              <a:rPr lang="en-US" sz="2000" dirty="0">
                <a:latin typeface="Century" panose="02040604050505020304" pitchFamily="18" charset="0"/>
              </a:rPr>
              <a:t>YOLOv5 fails due to zero retail domain adaptation — ShelfVision shows early learning despite low recall.</a:t>
            </a:r>
          </a:p>
          <a:p>
            <a:pPr algn="just">
              <a:spcBef>
                <a:spcPts val="600"/>
              </a:spcBef>
              <a:spcAft>
                <a:spcPts val="0"/>
              </a:spcAft>
            </a:pPr>
            <a:r>
              <a:rPr lang="en-US" sz="2000" dirty="0">
                <a:latin typeface="Century" panose="02040604050505020304" pitchFamily="18" charset="0"/>
              </a:rPr>
              <a:t>Despite lower confidence scores, ShelfVision shows clear improvement with meaningful </a:t>
            </a:r>
            <a:r>
              <a:rPr lang="en-US" sz="2000" u="sng" dirty="0" err="1">
                <a:latin typeface="Century" panose="02040604050505020304" pitchFamily="18" charset="0"/>
              </a:rPr>
              <a:t>IoUs</a:t>
            </a:r>
            <a:r>
              <a:rPr lang="en-US" sz="2000" dirty="0">
                <a:latin typeface="Century" panose="02040604050505020304" pitchFamily="18" charset="0"/>
              </a:rPr>
              <a:t> and </a:t>
            </a:r>
            <a:r>
              <a:rPr lang="en-US" sz="2000" u="sng" dirty="0">
                <a:latin typeface="Century" panose="02040604050505020304" pitchFamily="18" charset="0"/>
              </a:rPr>
              <a:t>non-zero </a:t>
            </a:r>
            <a:r>
              <a:rPr lang="en-US" sz="2000" u="sng" dirty="0" err="1">
                <a:latin typeface="Century" panose="02040604050505020304" pitchFamily="18" charset="0"/>
              </a:rPr>
              <a:t>mAP</a:t>
            </a:r>
            <a:r>
              <a:rPr lang="en-US" sz="2000" dirty="0">
                <a:latin typeface="Century" panose="02040604050505020304" pitchFamily="18" charset="0"/>
              </a:rPr>
              <a:t> — proving it's learning retail-specific patterns.</a:t>
            </a:r>
          </a:p>
        </p:txBody>
      </p:sp>
      <p:sp>
        <p:nvSpPr>
          <p:cNvPr id="8" name="TextBox 7">
            <a:extLst>
              <a:ext uri="{FF2B5EF4-FFF2-40B4-BE49-F238E27FC236}">
                <a16:creationId xmlns:a16="http://schemas.microsoft.com/office/drawing/2014/main" id="{311EE5EA-F895-D959-A426-B3C590E9963D}"/>
              </a:ext>
            </a:extLst>
          </p:cNvPr>
          <p:cNvSpPr txBox="1"/>
          <p:nvPr/>
        </p:nvSpPr>
        <p:spPr>
          <a:xfrm>
            <a:off x="6224801" y="4429829"/>
            <a:ext cx="5572845" cy="1477328"/>
          </a:xfrm>
          <a:prstGeom prst="rect">
            <a:avLst/>
          </a:prstGeom>
          <a:noFill/>
        </p:spPr>
        <p:txBody>
          <a:bodyPr wrap="square">
            <a:spAutoFit/>
          </a:bodyPr>
          <a:lstStyle/>
          <a:p>
            <a:pPr algn="just"/>
            <a:r>
              <a:rPr lang="en-US" b="1" dirty="0">
                <a:solidFill>
                  <a:schemeClr val="tx1">
                    <a:alpha val="60000"/>
                  </a:schemeClr>
                </a:solidFill>
                <a:latin typeface="Century" panose="02040604050505020304" pitchFamily="18" charset="0"/>
              </a:rPr>
              <a:t>Note</a:t>
            </a:r>
            <a:r>
              <a:rPr lang="en-US" dirty="0">
                <a:solidFill>
                  <a:schemeClr val="tx1">
                    <a:alpha val="60000"/>
                  </a:schemeClr>
                </a:solidFill>
                <a:latin typeface="Century" panose="02040604050505020304" pitchFamily="18" charset="0"/>
              </a:rPr>
              <a:t> : ShelfVision results are from early-stage training. While performance is still low, the model is beginning to learn SKU-110K-specific patterns—later epochs continue to improve </a:t>
            </a:r>
            <a:r>
              <a:rPr lang="en-US" dirty="0" err="1">
                <a:solidFill>
                  <a:schemeClr val="tx1">
                    <a:alpha val="60000"/>
                  </a:schemeClr>
                </a:solidFill>
                <a:latin typeface="Century" panose="02040604050505020304" pitchFamily="18" charset="0"/>
              </a:rPr>
              <a:t>mAP</a:t>
            </a:r>
            <a:r>
              <a:rPr lang="en-US" dirty="0">
                <a:solidFill>
                  <a:schemeClr val="tx1">
                    <a:alpha val="60000"/>
                  </a:schemeClr>
                </a:solidFill>
                <a:latin typeface="Century" panose="02040604050505020304" pitchFamily="18" charset="0"/>
              </a:rPr>
              <a:t> and reduce false positives.</a:t>
            </a:r>
          </a:p>
        </p:txBody>
      </p:sp>
      <p:pic>
        <p:nvPicPr>
          <p:cNvPr id="13" name="Audio 12">
            <a:hlinkClick r:id="" action="ppaction://media"/>
            <a:extLst>
              <a:ext uri="{FF2B5EF4-FFF2-40B4-BE49-F238E27FC236}">
                <a16:creationId xmlns:a16="http://schemas.microsoft.com/office/drawing/2014/main" id="{BF9BED80-A387-2154-B2BC-F9B0A07915C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5367527"/>
      </p:ext>
    </p:extLst>
  </p:cSld>
  <p:clrMapOvr>
    <a:masterClrMapping/>
  </p:clrMapOvr>
  <mc:AlternateContent xmlns:mc="http://schemas.openxmlformats.org/markup-compatibility/2006" xmlns:p14="http://schemas.microsoft.com/office/powerpoint/2010/main">
    <mc:Choice Requires="p14">
      <p:transition spd="slow" p14:dur="2000" advTm="44761"/>
    </mc:Choice>
    <mc:Fallback xmlns="">
      <p:transition spd="slow" advTm="44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B011E-FB24-3DCF-2B97-14A3871FA93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D395BBF-678F-54CF-BE33-4E8844E30CFE}"/>
              </a:ext>
            </a:extLst>
          </p:cNvPr>
          <p:cNvSpPr txBox="1"/>
          <p:nvPr/>
        </p:nvSpPr>
        <p:spPr>
          <a:xfrm>
            <a:off x="0" y="6150114"/>
            <a:ext cx="1266825" cy="707886"/>
          </a:xfrm>
          <a:prstGeom prst="rect">
            <a:avLst/>
          </a:prstGeom>
          <a:noFill/>
        </p:spPr>
        <p:txBody>
          <a:bodyPr wrap="square" rtlCol="0">
            <a:spAutoFit/>
          </a:bodyPr>
          <a:lstStyle/>
          <a:p>
            <a:r>
              <a:rPr lang="en-US" sz="4000" dirty="0">
                <a:latin typeface="+mj-lt"/>
                <a:ea typeface="+mj-ea"/>
                <a:cs typeface="+mj-cs"/>
              </a:rPr>
              <a:t>15</a:t>
            </a:r>
          </a:p>
        </p:txBody>
      </p:sp>
      <p:sp>
        <p:nvSpPr>
          <p:cNvPr id="5" name="Title 1">
            <a:extLst>
              <a:ext uri="{FF2B5EF4-FFF2-40B4-BE49-F238E27FC236}">
                <a16:creationId xmlns:a16="http://schemas.microsoft.com/office/drawing/2014/main" id="{EE6ACDB4-8EEB-F201-2AEC-3E09E37388CC}"/>
              </a:ext>
            </a:extLst>
          </p:cNvPr>
          <p:cNvSpPr txBox="1">
            <a:spLocks/>
          </p:cNvSpPr>
          <p:nvPr/>
        </p:nvSpPr>
        <p:spPr>
          <a:xfrm>
            <a:off x="549537" y="331153"/>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YOLOv5 (Fine-Tuned) vs. ShelfVision</a:t>
            </a:r>
          </a:p>
        </p:txBody>
      </p:sp>
      <p:graphicFrame>
        <p:nvGraphicFramePr>
          <p:cNvPr id="2" name="Table 1">
            <a:extLst>
              <a:ext uri="{FF2B5EF4-FFF2-40B4-BE49-F238E27FC236}">
                <a16:creationId xmlns:a16="http://schemas.microsoft.com/office/drawing/2014/main" id="{F198D36F-B78C-712E-E193-BF4AF00CCA28}"/>
              </a:ext>
            </a:extLst>
          </p:cNvPr>
          <p:cNvGraphicFramePr>
            <a:graphicFrameLocks noGrp="1"/>
          </p:cNvGraphicFramePr>
          <p:nvPr/>
        </p:nvGraphicFramePr>
        <p:xfrm>
          <a:off x="6224801" y="1066030"/>
          <a:ext cx="5572845" cy="5378756"/>
        </p:xfrm>
        <a:graphic>
          <a:graphicData uri="http://schemas.openxmlformats.org/drawingml/2006/table">
            <a:tbl>
              <a:tblPr firstRow="1" bandRow="1">
                <a:tableStyleId>{7DF18680-E054-41AD-8BC1-D1AEF772440D}</a:tableStyleId>
              </a:tblPr>
              <a:tblGrid>
                <a:gridCol w="1857615">
                  <a:extLst>
                    <a:ext uri="{9D8B030D-6E8A-4147-A177-3AD203B41FA5}">
                      <a16:colId xmlns:a16="http://schemas.microsoft.com/office/drawing/2014/main" val="2467462654"/>
                    </a:ext>
                  </a:extLst>
                </a:gridCol>
                <a:gridCol w="1857615">
                  <a:extLst>
                    <a:ext uri="{9D8B030D-6E8A-4147-A177-3AD203B41FA5}">
                      <a16:colId xmlns:a16="http://schemas.microsoft.com/office/drawing/2014/main" val="1090612985"/>
                    </a:ext>
                  </a:extLst>
                </a:gridCol>
                <a:gridCol w="1857615">
                  <a:extLst>
                    <a:ext uri="{9D8B030D-6E8A-4147-A177-3AD203B41FA5}">
                      <a16:colId xmlns:a16="http://schemas.microsoft.com/office/drawing/2014/main" val="53296035"/>
                    </a:ext>
                  </a:extLst>
                </a:gridCol>
              </a:tblGrid>
              <a:tr h="364922">
                <a:tc>
                  <a:txBody>
                    <a:bodyPr/>
                    <a:lstStyle/>
                    <a:p>
                      <a:pPr algn="ctr"/>
                      <a:r>
                        <a:rPr lang="en-US" dirty="0"/>
                        <a:t>Metric</a:t>
                      </a:r>
                    </a:p>
                  </a:txBody>
                  <a:tcPr/>
                </a:tc>
                <a:tc>
                  <a:txBody>
                    <a:bodyPr/>
                    <a:lstStyle/>
                    <a:p>
                      <a:pPr algn="ctr"/>
                      <a:r>
                        <a:rPr lang="en-US" dirty="0"/>
                        <a:t>YoloV5</a:t>
                      </a:r>
                    </a:p>
                  </a:txBody>
                  <a:tcPr/>
                </a:tc>
                <a:tc>
                  <a:txBody>
                    <a:bodyPr/>
                    <a:lstStyle/>
                    <a:p>
                      <a:pPr algn="ctr"/>
                      <a:r>
                        <a:rPr lang="en-US" dirty="0"/>
                        <a:t>ShelfVision</a:t>
                      </a:r>
                    </a:p>
                  </a:txBody>
                  <a:tcPr/>
                </a:tc>
                <a:extLst>
                  <a:ext uri="{0D108BD9-81ED-4DB2-BD59-A6C34878D82A}">
                    <a16:rowId xmlns:a16="http://schemas.microsoft.com/office/drawing/2014/main" val="3724294637"/>
                  </a:ext>
                </a:extLst>
              </a:tr>
              <a:tr h="364922">
                <a:tc>
                  <a:txBody>
                    <a:bodyPr/>
                    <a:lstStyle/>
                    <a:p>
                      <a:r>
                        <a:rPr lang="en-US" dirty="0"/>
                        <a:t>Precision</a:t>
                      </a:r>
                    </a:p>
                  </a:txBody>
                  <a:tcPr/>
                </a:tc>
                <a:tc>
                  <a:txBody>
                    <a:bodyPr/>
                    <a:lstStyle/>
                    <a:p>
                      <a:pPr algn="ctr"/>
                      <a:r>
                        <a:rPr lang="en-US" dirty="0"/>
                        <a:t>0.00</a:t>
                      </a:r>
                    </a:p>
                  </a:txBody>
                  <a:tcPr/>
                </a:tc>
                <a:tc>
                  <a:txBody>
                    <a:bodyPr/>
                    <a:lstStyle/>
                    <a:p>
                      <a:r>
                        <a:rPr lang="en-US" dirty="0"/>
                        <a:t>0.0221</a:t>
                      </a:r>
                    </a:p>
                  </a:txBody>
                  <a:tcPr/>
                </a:tc>
                <a:extLst>
                  <a:ext uri="{0D108BD9-81ED-4DB2-BD59-A6C34878D82A}">
                    <a16:rowId xmlns:a16="http://schemas.microsoft.com/office/drawing/2014/main" val="192448458"/>
                  </a:ext>
                </a:extLst>
              </a:tr>
              <a:tr h="364922">
                <a:tc>
                  <a:txBody>
                    <a:bodyPr/>
                    <a:lstStyle/>
                    <a:p>
                      <a:r>
                        <a:rPr lang="en-US" dirty="0" err="1"/>
                        <a:t>Recal</a:t>
                      </a:r>
                      <a:endParaRPr lang="en-US" dirty="0"/>
                    </a:p>
                  </a:txBody>
                  <a:tcPr/>
                </a:tc>
                <a:tc>
                  <a:txBody>
                    <a:bodyPr/>
                    <a:lstStyle/>
                    <a:p>
                      <a:pPr algn="ctr"/>
                      <a:r>
                        <a:rPr lang="en-US" dirty="0"/>
                        <a:t>0.00</a:t>
                      </a:r>
                    </a:p>
                  </a:txBody>
                  <a:tcPr/>
                </a:tc>
                <a:tc>
                  <a:txBody>
                    <a:bodyPr/>
                    <a:lstStyle/>
                    <a:p>
                      <a:r>
                        <a:rPr lang="en-US" dirty="0"/>
                        <a:t>0.0013</a:t>
                      </a:r>
                    </a:p>
                  </a:txBody>
                  <a:tcPr/>
                </a:tc>
                <a:extLst>
                  <a:ext uri="{0D108BD9-81ED-4DB2-BD59-A6C34878D82A}">
                    <a16:rowId xmlns:a16="http://schemas.microsoft.com/office/drawing/2014/main" val="1698363537"/>
                  </a:ext>
                </a:extLst>
              </a:tr>
              <a:tr h="364922">
                <a:tc>
                  <a:txBody>
                    <a:bodyPr/>
                    <a:lstStyle/>
                    <a:p>
                      <a:r>
                        <a:rPr lang="en-US" dirty="0"/>
                        <a:t>F1 Score</a:t>
                      </a:r>
                    </a:p>
                  </a:txBody>
                  <a:tcPr/>
                </a:tc>
                <a:tc>
                  <a:txBody>
                    <a:bodyPr/>
                    <a:lstStyle/>
                    <a:p>
                      <a:pPr algn="ctr"/>
                      <a:r>
                        <a:rPr lang="en-US" dirty="0"/>
                        <a:t>0.00</a:t>
                      </a:r>
                    </a:p>
                  </a:txBody>
                  <a:tcPr/>
                </a:tc>
                <a:tc>
                  <a:txBody>
                    <a:bodyPr/>
                    <a:lstStyle/>
                    <a:p>
                      <a:r>
                        <a:rPr lang="en-US" dirty="0"/>
                        <a:t>0.0025</a:t>
                      </a:r>
                    </a:p>
                  </a:txBody>
                  <a:tcPr/>
                </a:tc>
                <a:extLst>
                  <a:ext uri="{0D108BD9-81ED-4DB2-BD59-A6C34878D82A}">
                    <a16:rowId xmlns:a16="http://schemas.microsoft.com/office/drawing/2014/main" val="3808844725"/>
                  </a:ext>
                </a:extLst>
              </a:tr>
              <a:tr h="364922">
                <a:tc>
                  <a:txBody>
                    <a:bodyPr/>
                    <a:lstStyle/>
                    <a:p>
                      <a:r>
                        <a:rPr lang="en-US" dirty="0"/>
                        <a:t>Avg </a:t>
                      </a:r>
                      <a:r>
                        <a:rPr lang="en-US" dirty="0" err="1"/>
                        <a:t>IoU</a:t>
                      </a:r>
                      <a:endParaRPr lang="en-US" dirty="0"/>
                    </a:p>
                  </a:txBody>
                  <a:tcPr/>
                </a:tc>
                <a:tc>
                  <a:txBody>
                    <a:bodyPr/>
                    <a:lstStyle/>
                    <a:p>
                      <a:pPr algn="ctr"/>
                      <a:r>
                        <a:rPr lang="en-US" dirty="0"/>
                        <a:t>0.00</a:t>
                      </a:r>
                    </a:p>
                  </a:txBody>
                  <a:tcPr/>
                </a:tc>
                <a:tc>
                  <a:txBody>
                    <a:bodyPr/>
                    <a:lstStyle/>
                    <a:p>
                      <a:r>
                        <a:rPr lang="en-US" dirty="0"/>
                        <a:t>0.3875</a:t>
                      </a:r>
                    </a:p>
                  </a:txBody>
                  <a:tcPr/>
                </a:tc>
                <a:extLst>
                  <a:ext uri="{0D108BD9-81ED-4DB2-BD59-A6C34878D82A}">
                    <a16:rowId xmlns:a16="http://schemas.microsoft.com/office/drawing/2014/main" val="939051834"/>
                  </a:ext>
                </a:extLst>
              </a:tr>
              <a:tr h="364922">
                <a:tc>
                  <a:txBody>
                    <a:bodyPr/>
                    <a:lstStyle/>
                    <a:p>
                      <a:r>
                        <a:rPr lang="en-US" dirty="0" err="1"/>
                        <a:t>mAP</a:t>
                      </a:r>
                      <a:endParaRPr lang="en-US" dirty="0"/>
                    </a:p>
                  </a:txBody>
                  <a:tcPr/>
                </a:tc>
                <a:tc>
                  <a:txBody>
                    <a:bodyPr/>
                    <a:lstStyle/>
                    <a:p>
                      <a:pPr algn="ctr"/>
                      <a:r>
                        <a:rPr lang="en-US" dirty="0"/>
                        <a:t>0.00</a:t>
                      </a:r>
                    </a:p>
                  </a:txBody>
                  <a:tcPr/>
                </a:tc>
                <a:tc>
                  <a:txBody>
                    <a:bodyPr/>
                    <a:lstStyle/>
                    <a:p>
                      <a:r>
                        <a:rPr lang="en-US" dirty="0"/>
                        <a:t>0.0069</a:t>
                      </a:r>
                    </a:p>
                  </a:txBody>
                  <a:tcPr/>
                </a:tc>
                <a:extLst>
                  <a:ext uri="{0D108BD9-81ED-4DB2-BD59-A6C34878D82A}">
                    <a16:rowId xmlns:a16="http://schemas.microsoft.com/office/drawing/2014/main" val="3116347159"/>
                  </a:ext>
                </a:extLst>
              </a:tr>
              <a:tr h="364922">
                <a:tc>
                  <a:txBody>
                    <a:bodyPr/>
                    <a:lstStyle/>
                    <a:p>
                      <a:r>
                        <a:rPr lang="en-US" dirty="0"/>
                        <a:t>True Positives</a:t>
                      </a:r>
                    </a:p>
                  </a:txBody>
                  <a:tcPr/>
                </a:tc>
                <a:tc>
                  <a:txBody>
                    <a:bodyPr/>
                    <a:lstStyle/>
                    <a:p>
                      <a:pPr algn="ctr"/>
                      <a:r>
                        <a:rPr lang="en-US" dirty="0"/>
                        <a:t>0</a:t>
                      </a:r>
                    </a:p>
                  </a:txBody>
                  <a:tcPr/>
                </a:tc>
                <a:tc>
                  <a:txBody>
                    <a:bodyPr/>
                    <a:lstStyle/>
                    <a:p>
                      <a:r>
                        <a:rPr lang="en-US" dirty="0"/>
                        <a:t>19</a:t>
                      </a:r>
                    </a:p>
                  </a:txBody>
                  <a:tcPr/>
                </a:tc>
                <a:extLst>
                  <a:ext uri="{0D108BD9-81ED-4DB2-BD59-A6C34878D82A}">
                    <a16:rowId xmlns:a16="http://schemas.microsoft.com/office/drawing/2014/main" val="1053291505"/>
                  </a:ext>
                </a:extLst>
              </a:tr>
              <a:tr h="364922">
                <a:tc>
                  <a:txBody>
                    <a:bodyPr/>
                    <a:lstStyle/>
                    <a:p>
                      <a:r>
                        <a:rPr lang="en-US" dirty="0"/>
                        <a:t>False Positives</a:t>
                      </a:r>
                    </a:p>
                  </a:txBody>
                  <a:tcPr/>
                </a:tc>
                <a:tc>
                  <a:txBody>
                    <a:bodyPr/>
                    <a:lstStyle/>
                    <a:p>
                      <a:pPr algn="ctr"/>
                      <a:r>
                        <a:rPr lang="en-US" dirty="0"/>
                        <a:t>342</a:t>
                      </a:r>
                    </a:p>
                  </a:txBody>
                  <a:tcPr/>
                </a:tc>
                <a:tc>
                  <a:txBody>
                    <a:bodyPr/>
                    <a:lstStyle/>
                    <a:p>
                      <a:r>
                        <a:rPr lang="en-US" dirty="0"/>
                        <a:t>842</a:t>
                      </a:r>
                    </a:p>
                  </a:txBody>
                  <a:tcPr/>
                </a:tc>
                <a:extLst>
                  <a:ext uri="{0D108BD9-81ED-4DB2-BD59-A6C34878D82A}">
                    <a16:rowId xmlns:a16="http://schemas.microsoft.com/office/drawing/2014/main" val="418295990"/>
                  </a:ext>
                </a:extLst>
              </a:tr>
              <a:tr h="364922">
                <a:tc>
                  <a:txBody>
                    <a:bodyPr/>
                    <a:lstStyle/>
                    <a:p>
                      <a:r>
                        <a:rPr lang="en-US" dirty="0"/>
                        <a:t>False Negatives</a:t>
                      </a:r>
                    </a:p>
                  </a:txBody>
                  <a:tcPr/>
                </a:tc>
                <a:tc>
                  <a:txBody>
                    <a:bodyPr/>
                    <a:lstStyle/>
                    <a:p>
                      <a:pPr algn="ctr"/>
                      <a:r>
                        <a:rPr lang="en-US" dirty="0"/>
                        <a:t>14,885</a:t>
                      </a:r>
                    </a:p>
                  </a:txBody>
                  <a:tcPr/>
                </a:tc>
                <a:tc>
                  <a:txBody>
                    <a:bodyPr/>
                    <a:lstStyle/>
                    <a:p>
                      <a:r>
                        <a:rPr lang="en-US" dirty="0"/>
                        <a:t>14,420</a:t>
                      </a:r>
                    </a:p>
                  </a:txBody>
                  <a:tcPr/>
                </a:tc>
                <a:extLst>
                  <a:ext uri="{0D108BD9-81ED-4DB2-BD59-A6C34878D82A}">
                    <a16:rowId xmlns:a16="http://schemas.microsoft.com/office/drawing/2014/main" val="736951290"/>
                  </a:ext>
                </a:extLst>
              </a:tr>
              <a:tr h="2086916">
                <a:tc>
                  <a:txBody>
                    <a:bodyPr/>
                    <a:lstStyle/>
                    <a:p>
                      <a:pPr algn="l"/>
                      <a:r>
                        <a:rPr lang="en-US" dirty="0"/>
                        <a:t>Predictions</a:t>
                      </a:r>
                    </a:p>
                  </a:txBody>
                  <a:tcPr anchor="ct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551102993"/>
                  </a:ext>
                </a:extLst>
              </a:tr>
            </a:tbl>
          </a:graphicData>
        </a:graphic>
      </p:graphicFrame>
      <p:sp>
        <p:nvSpPr>
          <p:cNvPr id="6" name="Content Placeholder 2">
            <a:extLst>
              <a:ext uri="{FF2B5EF4-FFF2-40B4-BE49-F238E27FC236}">
                <a16:creationId xmlns:a16="http://schemas.microsoft.com/office/drawing/2014/main" id="{616D6DE9-FE63-C1A4-C20E-4A424419D58D}"/>
              </a:ext>
            </a:extLst>
          </p:cNvPr>
          <p:cNvSpPr txBox="1">
            <a:spLocks/>
          </p:cNvSpPr>
          <p:nvPr/>
        </p:nvSpPr>
        <p:spPr>
          <a:xfrm>
            <a:off x="393028" y="1066030"/>
            <a:ext cx="5572845" cy="2633134"/>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dirty="0">
                <a:latin typeface="Century" panose="02040604050505020304" pitchFamily="18" charset="0"/>
              </a:rPr>
              <a:t>Explanation :</a:t>
            </a:r>
          </a:p>
          <a:p>
            <a:pPr algn="just">
              <a:spcBef>
                <a:spcPts val="600"/>
              </a:spcBef>
              <a:spcAft>
                <a:spcPts val="0"/>
              </a:spcAft>
            </a:pPr>
            <a:r>
              <a:rPr lang="en-US" sz="2000" dirty="0">
                <a:latin typeface="Century" panose="02040604050505020304" pitchFamily="18" charset="0"/>
              </a:rPr>
              <a:t>The YOLOv5 fine-tuned greatly outperforms our ShelfVision across all metrics.</a:t>
            </a:r>
          </a:p>
          <a:p>
            <a:pPr algn="just">
              <a:spcBef>
                <a:spcPts val="600"/>
              </a:spcBef>
              <a:spcAft>
                <a:spcPts val="0"/>
              </a:spcAft>
            </a:pPr>
            <a:r>
              <a:rPr lang="en-US" sz="2000" dirty="0">
                <a:latin typeface="Century" panose="02040604050505020304" pitchFamily="18" charset="0"/>
              </a:rPr>
              <a:t>Looking at YOLO’s metrics you can tell the model is much more efficient at learning to localize and classify shelf products with strong consistency.</a:t>
            </a:r>
          </a:p>
          <a:p>
            <a:pPr marL="0" indent="0" algn="just">
              <a:spcBef>
                <a:spcPts val="600"/>
              </a:spcBef>
              <a:spcAft>
                <a:spcPts val="0"/>
              </a:spcAft>
              <a:buNone/>
            </a:pPr>
            <a:endParaRPr lang="en-US" b="1" dirty="0">
              <a:latin typeface="Century" panose="02040604050505020304" pitchFamily="18" charset="0"/>
            </a:endParaRPr>
          </a:p>
        </p:txBody>
      </p:sp>
      <p:sp>
        <p:nvSpPr>
          <p:cNvPr id="8" name="TextBox 7">
            <a:extLst>
              <a:ext uri="{FF2B5EF4-FFF2-40B4-BE49-F238E27FC236}">
                <a16:creationId xmlns:a16="http://schemas.microsoft.com/office/drawing/2014/main" id="{AB113A36-422A-5CED-9A41-9787973DA442}"/>
              </a:ext>
            </a:extLst>
          </p:cNvPr>
          <p:cNvSpPr txBox="1"/>
          <p:nvPr/>
        </p:nvSpPr>
        <p:spPr>
          <a:xfrm>
            <a:off x="260254" y="3771134"/>
            <a:ext cx="5835746" cy="2731389"/>
          </a:xfrm>
          <a:prstGeom prst="rect">
            <a:avLst/>
          </a:prstGeom>
          <a:noFill/>
        </p:spPr>
        <p:txBody>
          <a:bodyPr wrap="square">
            <a:spAutoFit/>
          </a:bodyPr>
          <a:lstStyle/>
          <a:p>
            <a:pPr marL="0" indent="0" algn="just">
              <a:lnSpc>
                <a:spcPct val="110000"/>
              </a:lnSpc>
              <a:spcBef>
                <a:spcPts val="600"/>
              </a:spcBef>
              <a:buFont typeface="Arial" panose="020B0604020202020204" pitchFamily="34" charset="0"/>
              <a:buNone/>
            </a:pPr>
            <a:r>
              <a:rPr lang="en-US" sz="2400" b="1" dirty="0">
                <a:solidFill>
                  <a:schemeClr val="tx1">
                    <a:alpha val="60000"/>
                  </a:schemeClr>
                </a:solidFill>
                <a:latin typeface="Century" panose="02040604050505020304" pitchFamily="18" charset="0"/>
              </a:rPr>
              <a:t>Why does ShelfVision underperform?</a:t>
            </a:r>
          </a:p>
          <a:p>
            <a:pPr marL="342900" indent="-342900" algn="just">
              <a:lnSpc>
                <a:spcPct val="110000"/>
              </a:lnSpc>
              <a:spcBef>
                <a:spcPts val="600"/>
              </a:spcBef>
              <a:buFont typeface="Arial" panose="020B0604020202020204" pitchFamily="34" charset="0"/>
              <a:buChar char="•"/>
            </a:pPr>
            <a:r>
              <a:rPr lang="en-US" sz="2000" dirty="0">
                <a:solidFill>
                  <a:schemeClr val="tx1">
                    <a:alpha val="60000"/>
                  </a:schemeClr>
                </a:solidFill>
                <a:latin typeface="Century" panose="02040604050505020304" pitchFamily="18" charset="0"/>
              </a:rPr>
              <a:t>Smaller customer architecture – Designed for faster inference &amp; lower memory footprint.</a:t>
            </a:r>
          </a:p>
          <a:p>
            <a:pPr marL="342900" indent="-342900" algn="just">
              <a:lnSpc>
                <a:spcPct val="110000"/>
              </a:lnSpc>
              <a:spcBef>
                <a:spcPts val="600"/>
              </a:spcBef>
              <a:buFont typeface="Arial" panose="020B0604020202020204" pitchFamily="34" charset="0"/>
              <a:buChar char="•"/>
            </a:pPr>
            <a:r>
              <a:rPr lang="en-US" sz="2000" dirty="0">
                <a:solidFill>
                  <a:schemeClr val="tx1">
                    <a:alpha val="60000"/>
                  </a:schemeClr>
                </a:solidFill>
                <a:latin typeface="Century" panose="02040604050505020304" pitchFamily="18" charset="0"/>
              </a:rPr>
              <a:t>Fewer hyperparameter optimizations.</a:t>
            </a:r>
          </a:p>
          <a:p>
            <a:pPr marL="342900" indent="-342900" algn="just">
              <a:lnSpc>
                <a:spcPct val="110000"/>
              </a:lnSpc>
              <a:spcBef>
                <a:spcPts val="600"/>
              </a:spcBef>
              <a:buFont typeface="Arial" panose="020B0604020202020204" pitchFamily="34" charset="0"/>
              <a:buChar char="•"/>
            </a:pPr>
            <a:r>
              <a:rPr lang="en-US" sz="2000" dirty="0">
                <a:solidFill>
                  <a:schemeClr val="tx1">
                    <a:alpha val="60000"/>
                  </a:schemeClr>
                </a:solidFill>
                <a:latin typeface="Century" panose="02040604050505020304" pitchFamily="18" charset="0"/>
              </a:rPr>
              <a:t>Might not leverage multi-scale detection like YOLO’s FPN-based head.</a:t>
            </a:r>
          </a:p>
        </p:txBody>
      </p:sp>
      <p:pic>
        <p:nvPicPr>
          <p:cNvPr id="9" name="Picture 8">
            <a:extLst>
              <a:ext uri="{FF2B5EF4-FFF2-40B4-BE49-F238E27FC236}">
                <a16:creationId xmlns:a16="http://schemas.microsoft.com/office/drawing/2014/main" id="{6D373A0F-3E6D-1D97-975D-4105F257109A}"/>
              </a:ext>
            </a:extLst>
          </p:cNvPr>
          <p:cNvPicPr>
            <a:picLocks noChangeAspect="1"/>
          </p:cNvPicPr>
          <p:nvPr/>
        </p:nvPicPr>
        <p:blipFill>
          <a:blip r:embed="rId5"/>
          <a:srcRect l="52680" t="1666" b="56184"/>
          <a:stretch/>
        </p:blipFill>
        <p:spPr>
          <a:xfrm>
            <a:off x="8136571" y="4437528"/>
            <a:ext cx="1749303" cy="1935539"/>
          </a:xfrm>
          <a:prstGeom prst="rect">
            <a:avLst/>
          </a:prstGeom>
        </p:spPr>
      </p:pic>
      <p:pic>
        <p:nvPicPr>
          <p:cNvPr id="11" name="Picture 10">
            <a:extLst>
              <a:ext uri="{FF2B5EF4-FFF2-40B4-BE49-F238E27FC236}">
                <a16:creationId xmlns:a16="http://schemas.microsoft.com/office/drawing/2014/main" id="{BFF7E2C5-F512-21AE-F18E-9823EFA04D0B}"/>
              </a:ext>
            </a:extLst>
          </p:cNvPr>
          <p:cNvPicPr>
            <a:picLocks noChangeAspect="1"/>
          </p:cNvPicPr>
          <p:nvPr/>
        </p:nvPicPr>
        <p:blipFill>
          <a:blip r:embed="rId6"/>
          <a:stretch>
            <a:fillRect/>
          </a:stretch>
        </p:blipFill>
        <p:spPr>
          <a:xfrm>
            <a:off x="10106646" y="4437527"/>
            <a:ext cx="1470228" cy="1935540"/>
          </a:xfrm>
          <a:prstGeom prst="rect">
            <a:avLst/>
          </a:prstGeom>
        </p:spPr>
      </p:pic>
      <p:pic>
        <p:nvPicPr>
          <p:cNvPr id="12" name="Audio 11">
            <a:hlinkClick r:id="" action="ppaction://media"/>
            <a:extLst>
              <a:ext uri="{FF2B5EF4-FFF2-40B4-BE49-F238E27FC236}">
                <a16:creationId xmlns:a16="http://schemas.microsoft.com/office/drawing/2014/main" id="{C87753A9-800C-7C50-452D-60B1EDBEF26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9632367"/>
      </p:ext>
    </p:extLst>
  </p:cSld>
  <p:clrMapOvr>
    <a:masterClrMapping/>
  </p:clrMapOvr>
  <mc:AlternateContent xmlns:mc="http://schemas.openxmlformats.org/markup-compatibility/2006" xmlns:p14="http://schemas.microsoft.com/office/powerpoint/2010/main">
    <mc:Choice Requires="p14">
      <p:transition spd="slow" p14:dur="2000" advTm="40400"/>
    </mc:Choice>
    <mc:Fallback xmlns="">
      <p:transition spd="slow" advTm="40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5CF5221-92BC-8DE2-4F04-304B9285DB62}"/>
              </a:ext>
            </a:extLst>
          </p:cNvPr>
          <p:cNvSpPr txBox="1">
            <a:spLocks/>
          </p:cNvSpPr>
          <p:nvPr/>
        </p:nvSpPr>
        <p:spPr>
          <a:xfrm>
            <a:off x="463849" y="458854"/>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Team Contributions</a:t>
            </a:r>
            <a:endParaRPr lang="en-US" i="1" dirty="0"/>
          </a:p>
        </p:txBody>
      </p:sp>
      <p:graphicFrame>
        <p:nvGraphicFramePr>
          <p:cNvPr id="8" name="Table 7">
            <a:extLst>
              <a:ext uri="{FF2B5EF4-FFF2-40B4-BE49-F238E27FC236}">
                <a16:creationId xmlns:a16="http://schemas.microsoft.com/office/drawing/2014/main" id="{C765F835-EB16-A17D-B7E0-464EFCBF09B1}"/>
              </a:ext>
            </a:extLst>
          </p:cNvPr>
          <p:cNvGraphicFramePr>
            <a:graphicFrameLocks noGrp="1"/>
          </p:cNvGraphicFramePr>
          <p:nvPr>
            <p:extLst>
              <p:ext uri="{D42A27DB-BD31-4B8C-83A1-F6EECF244321}">
                <p14:modId xmlns:p14="http://schemas.microsoft.com/office/powerpoint/2010/main" val="2708572569"/>
              </p:ext>
            </p:extLst>
          </p:nvPr>
        </p:nvGraphicFramePr>
        <p:xfrm>
          <a:off x="717550" y="1326899"/>
          <a:ext cx="10918896" cy="4837782"/>
        </p:xfrm>
        <a:graphic>
          <a:graphicData uri="http://schemas.openxmlformats.org/drawingml/2006/table">
            <a:tbl>
              <a:tblPr firstRow="1" bandRow="1">
                <a:tableStyleId>{7DF18680-E054-41AD-8BC1-D1AEF772440D}</a:tableStyleId>
              </a:tblPr>
              <a:tblGrid>
                <a:gridCol w="3639632">
                  <a:extLst>
                    <a:ext uri="{9D8B030D-6E8A-4147-A177-3AD203B41FA5}">
                      <a16:colId xmlns:a16="http://schemas.microsoft.com/office/drawing/2014/main" val="117217919"/>
                    </a:ext>
                  </a:extLst>
                </a:gridCol>
                <a:gridCol w="3639632">
                  <a:extLst>
                    <a:ext uri="{9D8B030D-6E8A-4147-A177-3AD203B41FA5}">
                      <a16:colId xmlns:a16="http://schemas.microsoft.com/office/drawing/2014/main" val="2012279385"/>
                    </a:ext>
                  </a:extLst>
                </a:gridCol>
                <a:gridCol w="3639632">
                  <a:extLst>
                    <a:ext uri="{9D8B030D-6E8A-4147-A177-3AD203B41FA5}">
                      <a16:colId xmlns:a16="http://schemas.microsoft.com/office/drawing/2014/main" val="399610068"/>
                    </a:ext>
                  </a:extLst>
                </a:gridCol>
              </a:tblGrid>
              <a:tr h="806297">
                <a:tc>
                  <a:txBody>
                    <a:bodyPr/>
                    <a:lstStyle/>
                    <a:p>
                      <a:pPr marL="0" algn="ctr" defTabSz="914400" rtl="0" eaLnBrk="1" latinLnBrk="0" hangingPunct="1"/>
                      <a:r>
                        <a:rPr lang="en-US" sz="2400" b="1" kern="1200">
                          <a:solidFill>
                            <a:schemeClr val="lt1"/>
                          </a:solidFill>
                          <a:latin typeface="Century" panose="02040604050505020304" pitchFamily="18" charset="0"/>
                          <a:ea typeface="+mn-ea"/>
                          <a:cs typeface="+mn-cs"/>
                        </a:rPr>
                        <a:t>Task </a:t>
                      </a:r>
                    </a:p>
                  </a:txBody>
                  <a:tcPr anchor="ctr"/>
                </a:tc>
                <a:tc>
                  <a:txBody>
                    <a:bodyPr/>
                    <a:lstStyle/>
                    <a:p>
                      <a:pPr algn="ctr"/>
                      <a:r>
                        <a:rPr lang="en-US" sz="2400">
                          <a:latin typeface="Century" panose="02040604050505020304" pitchFamily="18" charset="0"/>
                        </a:rPr>
                        <a:t>Colin Kirby</a:t>
                      </a:r>
                    </a:p>
                  </a:txBody>
                  <a:tcPr anchor="ctr"/>
                </a:tc>
                <a:tc>
                  <a:txBody>
                    <a:bodyPr/>
                    <a:lstStyle/>
                    <a:p>
                      <a:pPr algn="ctr"/>
                      <a:r>
                        <a:rPr lang="en-US" sz="2400">
                          <a:latin typeface="Century" panose="02040604050505020304" pitchFamily="18" charset="0"/>
                        </a:rPr>
                        <a:t>Nathan Little</a:t>
                      </a:r>
                    </a:p>
                  </a:txBody>
                  <a:tcPr anchor="ctr"/>
                </a:tc>
                <a:extLst>
                  <a:ext uri="{0D108BD9-81ED-4DB2-BD59-A6C34878D82A}">
                    <a16:rowId xmlns:a16="http://schemas.microsoft.com/office/drawing/2014/main" val="1445906035"/>
                  </a:ext>
                </a:extLst>
              </a:tr>
              <a:tr h="806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Century" panose="02040604050505020304" pitchFamily="18" charset="0"/>
                          <a:ea typeface="+mn-ea"/>
                          <a:cs typeface="+mn-cs"/>
                        </a:rPr>
                        <a:t>Model Architecture &amp; Pipeline</a:t>
                      </a:r>
                    </a:p>
                  </a:txBody>
                  <a:tcPr anchor="ctr"/>
                </a:tc>
                <a:tc>
                  <a:txBody>
                    <a:bodyPr/>
                    <a:lstStyle/>
                    <a:p>
                      <a:pPr algn="ctr"/>
                      <a:r>
                        <a:rPr lang="en-US">
                          <a:latin typeface="Century" panose="02040604050505020304" pitchFamily="18" charset="0"/>
                        </a:rPr>
                        <a:t>70% – Led coding of backbone, FPN, detection head, anchors</a:t>
                      </a:r>
                    </a:p>
                  </a:txBody>
                  <a:tcPr anchor="ctr"/>
                </a:tc>
                <a:tc>
                  <a:txBody>
                    <a:bodyPr/>
                    <a:lstStyle/>
                    <a:p>
                      <a:pPr algn="ctr"/>
                      <a:r>
                        <a:rPr lang="en-US">
                          <a:latin typeface="Century" panose="02040604050505020304" pitchFamily="18" charset="0"/>
                        </a:rPr>
                        <a:t>30% – Assisted in module integration</a:t>
                      </a:r>
                    </a:p>
                  </a:txBody>
                  <a:tcPr anchor="ctr"/>
                </a:tc>
                <a:extLst>
                  <a:ext uri="{0D108BD9-81ED-4DB2-BD59-A6C34878D82A}">
                    <a16:rowId xmlns:a16="http://schemas.microsoft.com/office/drawing/2014/main" val="4213077332"/>
                  </a:ext>
                </a:extLst>
              </a:tr>
              <a:tr h="806297">
                <a:tc>
                  <a:txBody>
                    <a:bodyPr/>
                    <a:lstStyle/>
                    <a:p>
                      <a:pPr algn="ctr"/>
                      <a:r>
                        <a:rPr lang="en-US" b="1">
                          <a:latin typeface="Century" panose="02040604050505020304" pitchFamily="18" charset="0"/>
                        </a:rPr>
                        <a:t>Evaluation &amp; Debugging</a:t>
                      </a:r>
                    </a:p>
                  </a:txBody>
                  <a:tcPr anchor="ctr"/>
                </a:tc>
                <a:tc>
                  <a:txBody>
                    <a:bodyPr/>
                    <a:lstStyle/>
                    <a:p>
                      <a:pPr algn="ctr"/>
                      <a:r>
                        <a:rPr lang="en-US" dirty="0">
                          <a:latin typeface="Century" panose="02040604050505020304" pitchFamily="18" charset="0"/>
                        </a:rPr>
                        <a:t>30% – Supported validation fixes, ran tests</a:t>
                      </a:r>
                    </a:p>
                  </a:txBody>
                  <a:tcPr anchor="ctr"/>
                </a:tc>
                <a:tc>
                  <a:txBody>
                    <a:bodyPr/>
                    <a:lstStyle/>
                    <a:p>
                      <a:pPr algn="ctr"/>
                      <a:r>
                        <a:rPr lang="en-US">
                          <a:latin typeface="Century" panose="02040604050505020304" pitchFamily="18" charset="0"/>
                        </a:rPr>
                        <a:t>70% – Focused on identifying root issues (e.g., 0 mAP)</a:t>
                      </a:r>
                    </a:p>
                  </a:txBody>
                  <a:tcPr anchor="ctr"/>
                </a:tc>
                <a:extLst>
                  <a:ext uri="{0D108BD9-81ED-4DB2-BD59-A6C34878D82A}">
                    <a16:rowId xmlns:a16="http://schemas.microsoft.com/office/drawing/2014/main" val="806425960"/>
                  </a:ext>
                </a:extLst>
              </a:tr>
              <a:tr h="806297">
                <a:tc>
                  <a:txBody>
                    <a:bodyPr/>
                    <a:lstStyle/>
                    <a:p>
                      <a:pPr algn="ctr"/>
                      <a:r>
                        <a:rPr lang="en-US" b="1">
                          <a:latin typeface="Century" panose="02040604050505020304" pitchFamily="18" charset="0"/>
                        </a:rPr>
                        <a:t>Visualization &amp; Coverage Tools</a:t>
                      </a:r>
                    </a:p>
                  </a:txBody>
                  <a:tcPr anchor="ctr"/>
                </a:tc>
                <a:tc>
                  <a:txBody>
                    <a:bodyPr/>
                    <a:lstStyle/>
                    <a:p>
                      <a:pPr algn="ctr"/>
                      <a:r>
                        <a:rPr lang="en-US">
                          <a:latin typeface="Century" panose="02040604050505020304" pitchFamily="18" charset="0"/>
                        </a:rPr>
                        <a:t>60% – Built anchor/debug visualizers</a:t>
                      </a:r>
                    </a:p>
                  </a:txBody>
                  <a:tcPr anchor="ctr"/>
                </a:tc>
                <a:tc>
                  <a:txBody>
                    <a:bodyPr/>
                    <a:lstStyle/>
                    <a:p>
                      <a:pPr algn="ctr"/>
                      <a:r>
                        <a:rPr lang="en-US">
                          <a:latin typeface="Century" panose="02040604050505020304" pitchFamily="18" charset="0"/>
                        </a:rPr>
                        <a:t>40% – Interpreted results, proposed changes</a:t>
                      </a:r>
                    </a:p>
                  </a:txBody>
                  <a:tcPr anchor="ctr"/>
                </a:tc>
                <a:extLst>
                  <a:ext uri="{0D108BD9-81ED-4DB2-BD59-A6C34878D82A}">
                    <a16:rowId xmlns:a16="http://schemas.microsoft.com/office/drawing/2014/main" val="1552030125"/>
                  </a:ext>
                </a:extLst>
              </a:tr>
              <a:tr h="806297">
                <a:tc>
                  <a:txBody>
                    <a:bodyPr/>
                    <a:lstStyle/>
                    <a:p>
                      <a:pPr algn="ctr"/>
                      <a:r>
                        <a:rPr lang="en-US" b="1">
                          <a:latin typeface="Century" panose="02040604050505020304" pitchFamily="18" charset="0"/>
                        </a:rPr>
                        <a:t>Training Tuning &amp; Stability</a:t>
                      </a:r>
                    </a:p>
                  </a:txBody>
                  <a:tcPr anchor="ctr"/>
                </a:tc>
                <a:tc>
                  <a:txBody>
                    <a:bodyPr/>
                    <a:lstStyle/>
                    <a:p>
                      <a:pPr algn="ctr"/>
                      <a:r>
                        <a:rPr lang="en-US">
                          <a:latin typeface="Century" panose="02040604050505020304" pitchFamily="18" charset="0"/>
                        </a:rPr>
                        <a:t>50% – Adjusted loss tracking, early stopping</a:t>
                      </a:r>
                    </a:p>
                  </a:txBody>
                  <a:tcPr anchor="ctr"/>
                </a:tc>
                <a:tc>
                  <a:txBody>
                    <a:bodyPr/>
                    <a:lstStyle/>
                    <a:p>
                      <a:pPr algn="ctr"/>
                      <a:r>
                        <a:rPr lang="en-US">
                          <a:latin typeface="Century" panose="02040604050505020304" pitchFamily="18" charset="0"/>
                        </a:rPr>
                        <a:t>50% – Tuned config (batch size, subset, etc.)</a:t>
                      </a:r>
                    </a:p>
                  </a:txBody>
                  <a:tcPr anchor="ctr"/>
                </a:tc>
                <a:extLst>
                  <a:ext uri="{0D108BD9-81ED-4DB2-BD59-A6C34878D82A}">
                    <a16:rowId xmlns:a16="http://schemas.microsoft.com/office/drawing/2014/main" val="1448573813"/>
                  </a:ext>
                </a:extLst>
              </a:tr>
              <a:tr h="806297">
                <a:tc>
                  <a:txBody>
                    <a:bodyPr/>
                    <a:lstStyle/>
                    <a:p>
                      <a:pPr algn="ctr"/>
                      <a:r>
                        <a:rPr lang="en-US" b="1">
                          <a:latin typeface="Century" panose="02040604050505020304" pitchFamily="18" charset="0"/>
                        </a:rPr>
                        <a:t>Presentation Writing</a:t>
                      </a:r>
                    </a:p>
                  </a:txBody>
                  <a:tcPr anchor="ctr"/>
                </a:tc>
                <a:tc>
                  <a:txBody>
                    <a:bodyPr/>
                    <a:lstStyle/>
                    <a:p>
                      <a:pPr algn="ctr"/>
                      <a:r>
                        <a:rPr lang="en-US">
                          <a:latin typeface="Century" panose="02040604050505020304" pitchFamily="18" charset="0"/>
                        </a:rPr>
                        <a:t>40% – Designed visuals and layout</a:t>
                      </a:r>
                    </a:p>
                  </a:txBody>
                  <a:tcPr anchor="ctr"/>
                </a:tc>
                <a:tc>
                  <a:txBody>
                    <a:bodyPr/>
                    <a:lstStyle/>
                    <a:p>
                      <a:pPr algn="ctr"/>
                      <a:r>
                        <a:rPr lang="en-US" dirty="0">
                          <a:latin typeface="Century" panose="02040604050505020304" pitchFamily="18" charset="0"/>
                        </a:rPr>
                        <a:t>60% – Wrote improvement descriptions and analysis</a:t>
                      </a:r>
                    </a:p>
                  </a:txBody>
                  <a:tcPr anchor="ctr"/>
                </a:tc>
                <a:extLst>
                  <a:ext uri="{0D108BD9-81ED-4DB2-BD59-A6C34878D82A}">
                    <a16:rowId xmlns:a16="http://schemas.microsoft.com/office/drawing/2014/main" val="1660073181"/>
                  </a:ext>
                </a:extLst>
              </a:tr>
            </a:tbl>
          </a:graphicData>
        </a:graphic>
      </p:graphicFrame>
      <p:sp>
        <p:nvSpPr>
          <p:cNvPr id="9" name="TextBox 8">
            <a:extLst>
              <a:ext uri="{FF2B5EF4-FFF2-40B4-BE49-F238E27FC236}">
                <a16:creationId xmlns:a16="http://schemas.microsoft.com/office/drawing/2014/main" id="{03AD1F56-9FBF-D972-FCB6-ED8132A8C0B6}"/>
              </a:ext>
            </a:extLst>
          </p:cNvPr>
          <p:cNvSpPr txBox="1"/>
          <p:nvPr/>
        </p:nvSpPr>
        <p:spPr>
          <a:xfrm>
            <a:off x="0" y="6150114"/>
            <a:ext cx="1266825" cy="707886"/>
          </a:xfrm>
          <a:prstGeom prst="rect">
            <a:avLst/>
          </a:prstGeom>
          <a:noFill/>
        </p:spPr>
        <p:txBody>
          <a:bodyPr wrap="square" rtlCol="0">
            <a:spAutoFit/>
          </a:bodyPr>
          <a:lstStyle/>
          <a:p>
            <a:r>
              <a:rPr lang="en-US" sz="4000" dirty="0">
                <a:latin typeface="+mj-lt"/>
                <a:ea typeface="+mj-ea"/>
                <a:cs typeface="+mj-cs"/>
              </a:rPr>
              <a:t>16</a:t>
            </a:r>
          </a:p>
        </p:txBody>
      </p:sp>
      <p:pic>
        <p:nvPicPr>
          <p:cNvPr id="42" name="Audio 41">
            <a:hlinkClick r:id="" action="ppaction://media"/>
            <a:extLst>
              <a:ext uri="{FF2B5EF4-FFF2-40B4-BE49-F238E27FC236}">
                <a16:creationId xmlns:a16="http://schemas.microsoft.com/office/drawing/2014/main" id="{701ABFB9-B77D-71E2-ACBE-00A9D495B2E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050" y="4718050"/>
            <a:ext cx="2057400" cy="2057400"/>
          </a:xfrm>
          <a:prstGeom prst="ellipse">
            <a:avLst/>
          </a:prstGeom>
        </p:spPr>
      </p:pic>
    </p:spTree>
    <p:extLst>
      <p:ext uri="{BB962C8B-B14F-4D97-AF65-F5344CB8AC3E}">
        <p14:creationId xmlns:p14="http://schemas.microsoft.com/office/powerpoint/2010/main" val="2767295021"/>
      </p:ext>
    </p:extLst>
  </p:cSld>
  <p:clrMapOvr>
    <a:masterClrMapping/>
  </p:clrMapOvr>
  <mc:AlternateContent xmlns:mc="http://schemas.openxmlformats.org/markup-compatibility/2006" xmlns:p14="http://schemas.microsoft.com/office/powerpoint/2010/main">
    <mc:Choice Requires="p14">
      <p:transition spd="slow" p14:dur="2000" advTm="32830"/>
    </mc:Choice>
    <mc:Fallback xmlns="">
      <p:transition spd="slow" advTm="32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12A114-3B0F-88D1-DD16-9673D63348B4}"/>
              </a:ext>
            </a:extLst>
          </p:cNvPr>
          <p:cNvSpPr txBox="1"/>
          <p:nvPr/>
        </p:nvSpPr>
        <p:spPr>
          <a:xfrm>
            <a:off x="0" y="6150114"/>
            <a:ext cx="1266825" cy="707886"/>
          </a:xfrm>
          <a:prstGeom prst="rect">
            <a:avLst/>
          </a:prstGeom>
          <a:noFill/>
        </p:spPr>
        <p:txBody>
          <a:bodyPr wrap="square" rtlCol="0">
            <a:spAutoFit/>
          </a:bodyPr>
          <a:lstStyle/>
          <a:p>
            <a:r>
              <a:rPr lang="en-US" sz="4000" dirty="0">
                <a:latin typeface="+mj-lt"/>
                <a:ea typeface="+mj-ea"/>
                <a:cs typeface="+mj-cs"/>
              </a:rPr>
              <a:t>17</a:t>
            </a:r>
          </a:p>
        </p:txBody>
      </p:sp>
      <p:sp>
        <p:nvSpPr>
          <p:cNvPr id="5" name="Title 1">
            <a:extLst>
              <a:ext uri="{FF2B5EF4-FFF2-40B4-BE49-F238E27FC236}">
                <a16:creationId xmlns:a16="http://schemas.microsoft.com/office/drawing/2014/main" id="{6077250F-CA18-1103-DF10-189256691BC8}"/>
              </a:ext>
            </a:extLst>
          </p:cNvPr>
          <p:cNvSpPr txBox="1">
            <a:spLocks/>
          </p:cNvSpPr>
          <p:nvPr/>
        </p:nvSpPr>
        <p:spPr>
          <a:xfrm>
            <a:off x="549537" y="331153"/>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Conclusion &amp; Next Steps</a:t>
            </a:r>
          </a:p>
        </p:txBody>
      </p:sp>
      <p:sp>
        <p:nvSpPr>
          <p:cNvPr id="8" name="Content Placeholder 2">
            <a:extLst>
              <a:ext uri="{FF2B5EF4-FFF2-40B4-BE49-F238E27FC236}">
                <a16:creationId xmlns:a16="http://schemas.microsoft.com/office/drawing/2014/main" id="{878D4056-E427-DBB5-B7A0-5B2258129D23}"/>
              </a:ext>
            </a:extLst>
          </p:cNvPr>
          <p:cNvSpPr txBox="1">
            <a:spLocks/>
          </p:cNvSpPr>
          <p:nvPr/>
        </p:nvSpPr>
        <p:spPr>
          <a:xfrm>
            <a:off x="393026" y="1099648"/>
            <a:ext cx="10615631" cy="2554408"/>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600"/>
              </a:spcBef>
              <a:spcAft>
                <a:spcPts val="0"/>
              </a:spcAft>
            </a:pPr>
            <a:r>
              <a:rPr lang="en-US" sz="2000" dirty="0">
                <a:latin typeface="Century" panose="02040604050505020304" pitchFamily="18" charset="0"/>
              </a:rPr>
              <a:t>ShelfVision now produces valid detections with improved </a:t>
            </a:r>
            <a:r>
              <a:rPr lang="en-US" sz="2000" b="1" dirty="0" err="1">
                <a:latin typeface="Century" panose="02040604050505020304" pitchFamily="18" charset="0"/>
              </a:rPr>
              <a:t>IoU</a:t>
            </a:r>
            <a:r>
              <a:rPr lang="en-US" sz="2000" b="1" dirty="0">
                <a:latin typeface="Century" panose="02040604050505020304" pitchFamily="18" charset="0"/>
              </a:rPr>
              <a:t> (~0.38), </a:t>
            </a:r>
            <a:r>
              <a:rPr lang="en-US" sz="2000" dirty="0">
                <a:latin typeface="Century" panose="02040604050505020304" pitchFamily="18" charset="0"/>
              </a:rPr>
              <a:t>a major step up from Eval 1.</a:t>
            </a:r>
          </a:p>
          <a:p>
            <a:pPr algn="just">
              <a:spcBef>
                <a:spcPts val="600"/>
              </a:spcBef>
              <a:spcAft>
                <a:spcPts val="0"/>
              </a:spcAft>
            </a:pPr>
            <a:r>
              <a:rPr lang="en-US" sz="2000" dirty="0">
                <a:latin typeface="Century" panose="02040604050505020304" pitchFamily="18" charset="0"/>
              </a:rPr>
              <a:t>Precision and Recall are still low due to </a:t>
            </a:r>
            <a:r>
              <a:rPr lang="en-US" sz="2000" u="sng" dirty="0">
                <a:latin typeface="Century" panose="02040604050505020304" pitchFamily="18" charset="0"/>
              </a:rPr>
              <a:t>confidence filtering</a:t>
            </a:r>
            <a:r>
              <a:rPr lang="en-US" sz="2000" dirty="0">
                <a:latin typeface="Century" panose="02040604050505020304" pitchFamily="18" charset="0"/>
              </a:rPr>
              <a:t> and </a:t>
            </a:r>
            <a:r>
              <a:rPr lang="en-US" sz="2000" u="sng" dirty="0">
                <a:latin typeface="Century" panose="02040604050505020304" pitchFamily="18" charset="0"/>
              </a:rPr>
              <a:t>bounding box quality</a:t>
            </a:r>
            <a:r>
              <a:rPr lang="en-US" sz="2000" dirty="0">
                <a:latin typeface="Century" panose="02040604050505020304" pitchFamily="18" charset="0"/>
              </a:rPr>
              <a:t>.</a:t>
            </a:r>
          </a:p>
          <a:p>
            <a:pPr algn="just">
              <a:spcBef>
                <a:spcPts val="600"/>
              </a:spcBef>
              <a:spcAft>
                <a:spcPts val="0"/>
              </a:spcAft>
            </a:pPr>
            <a:r>
              <a:rPr lang="en-US" sz="2000" dirty="0">
                <a:latin typeface="Century" panose="02040604050505020304" pitchFamily="18" charset="0"/>
              </a:rPr>
              <a:t>Fine-tuned YOLOv5 significantly outperforms our model, highlighting the </a:t>
            </a:r>
            <a:r>
              <a:rPr lang="en-US" sz="2000" u="sng" dirty="0">
                <a:latin typeface="Century" panose="02040604050505020304" pitchFamily="18" charset="0"/>
              </a:rPr>
              <a:t>gap</a:t>
            </a:r>
            <a:r>
              <a:rPr lang="en-US" sz="2000" dirty="0">
                <a:latin typeface="Century" panose="02040604050505020304" pitchFamily="18" charset="0"/>
              </a:rPr>
              <a:t> in </a:t>
            </a:r>
            <a:r>
              <a:rPr lang="en-US" sz="2000" u="sng" dirty="0">
                <a:latin typeface="Century" panose="02040604050505020304" pitchFamily="18" charset="0"/>
              </a:rPr>
              <a:t>robustness and training scale</a:t>
            </a:r>
            <a:r>
              <a:rPr lang="en-US" sz="2000" dirty="0">
                <a:latin typeface="Century" panose="02040604050505020304" pitchFamily="18" charset="0"/>
              </a:rPr>
              <a:t>.</a:t>
            </a:r>
          </a:p>
          <a:p>
            <a:pPr algn="just">
              <a:spcBef>
                <a:spcPts val="600"/>
              </a:spcBef>
              <a:spcAft>
                <a:spcPts val="0"/>
              </a:spcAft>
            </a:pPr>
            <a:r>
              <a:rPr lang="en-US" sz="2000" dirty="0">
                <a:latin typeface="Century" panose="02040604050505020304" pitchFamily="18" charset="0"/>
              </a:rPr>
              <a:t>Despite limited metrics, the model shows meaningful progress in </a:t>
            </a:r>
            <a:r>
              <a:rPr lang="en-US" sz="2000" u="sng" dirty="0">
                <a:latin typeface="Century" panose="02040604050505020304" pitchFamily="18" charset="0"/>
              </a:rPr>
              <a:t>generalizing to real shelf layouts</a:t>
            </a:r>
            <a:r>
              <a:rPr lang="en-US" sz="2000" dirty="0">
                <a:latin typeface="Century" panose="02040604050505020304" pitchFamily="18" charset="0"/>
              </a:rPr>
              <a:t>.</a:t>
            </a:r>
          </a:p>
        </p:txBody>
      </p:sp>
      <p:sp>
        <p:nvSpPr>
          <p:cNvPr id="9" name="Content Placeholder 2">
            <a:extLst>
              <a:ext uri="{FF2B5EF4-FFF2-40B4-BE49-F238E27FC236}">
                <a16:creationId xmlns:a16="http://schemas.microsoft.com/office/drawing/2014/main" id="{FBDB5643-E510-3C84-BC2D-BACD7A1245AE}"/>
              </a:ext>
            </a:extLst>
          </p:cNvPr>
          <p:cNvSpPr txBox="1">
            <a:spLocks/>
          </p:cNvSpPr>
          <p:nvPr/>
        </p:nvSpPr>
        <p:spPr>
          <a:xfrm>
            <a:off x="393026" y="3900324"/>
            <a:ext cx="10983186" cy="2421240"/>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600"/>
              </a:spcBef>
              <a:spcAft>
                <a:spcPts val="0"/>
              </a:spcAft>
              <a:buNone/>
            </a:pPr>
            <a:r>
              <a:rPr lang="en-US" b="1" dirty="0">
                <a:latin typeface="Century" panose="02040604050505020304" pitchFamily="18" charset="0"/>
              </a:rPr>
              <a:t>Next Steps :</a:t>
            </a:r>
          </a:p>
          <a:p>
            <a:pPr algn="just">
              <a:spcBef>
                <a:spcPts val="600"/>
              </a:spcBef>
              <a:spcAft>
                <a:spcPts val="0"/>
              </a:spcAft>
            </a:pPr>
            <a:r>
              <a:rPr lang="en-US" sz="2000" dirty="0">
                <a:latin typeface="Century" panose="02040604050505020304" pitchFamily="18" charset="0"/>
              </a:rPr>
              <a:t>Perform deeper analysis on </a:t>
            </a:r>
            <a:r>
              <a:rPr lang="en-US" sz="2000" u="sng" dirty="0">
                <a:latin typeface="Century" panose="02040604050505020304" pitchFamily="18" charset="0"/>
              </a:rPr>
              <a:t>false positives</a:t>
            </a:r>
            <a:r>
              <a:rPr lang="en-US" sz="2000" dirty="0">
                <a:latin typeface="Century" panose="02040604050505020304" pitchFamily="18" charset="0"/>
              </a:rPr>
              <a:t> and </a:t>
            </a:r>
            <a:r>
              <a:rPr lang="en-US" sz="2000" u="sng" dirty="0">
                <a:latin typeface="Century" panose="02040604050505020304" pitchFamily="18" charset="0"/>
              </a:rPr>
              <a:t>filtered predictions</a:t>
            </a:r>
            <a:r>
              <a:rPr lang="en-US" sz="2000" dirty="0">
                <a:latin typeface="Century" panose="02040604050505020304" pitchFamily="18" charset="0"/>
              </a:rPr>
              <a:t>.</a:t>
            </a:r>
          </a:p>
          <a:p>
            <a:pPr algn="just">
              <a:spcBef>
                <a:spcPts val="600"/>
              </a:spcBef>
              <a:spcAft>
                <a:spcPts val="0"/>
              </a:spcAft>
            </a:pPr>
            <a:r>
              <a:rPr lang="en-US" sz="2000" dirty="0">
                <a:latin typeface="Century" panose="02040604050505020304" pitchFamily="18" charset="0"/>
              </a:rPr>
              <a:t>Explore better </a:t>
            </a:r>
            <a:r>
              <a:rPr lang="en-US" sz="2000" b="1" dirty="0">
                <a:latin typeface="Century" panose="02040604050505020304" pitchFamily="18" charset="0"/>
              </a:rPr>
              <a:t>threshold tuning</a:t>
            </a:r>
            <a:r>
              <a:rPr lang="en-US" sz="2000" dirty="0">
                <a:latin typeface="Century" panose="02040604050505020304" pitchFamily="18" charset="0"/>
              </a:rPr>
              <a:t>, </a:t>
            </a:r>
            <a:r>
              <a:rPr lang="en-US" sz="2000" b="1" dirty="0">
                <a:latin typeface="Century" panose="02040604050505020304" pitchFamily="18" charset="0"/>
              </a:rPr>
              <a:t>data augmentation</a:t>
            </a:r>
            <a:r>
              <a:rPr lang="en-US" sz="2000" dirty="0">
                <a:latin typeface="Century" panose="02040604050505020304" pitchFamily="18" charset="0"/>
              </a:rPr>
              <a:t>, and </a:t>
            </a:r>
            <a:r>
              <a:rPr lang="en-US" sz="2000" b="1" dirty="0">
                <a:latin typeface="Century" panose="02040604050505020304" pitchFamily="18" charset="0"/>
              </a:rPr>
              <a:t>post-processing</a:t>
            </a:r>
            <a:r>
              <a:rPr lang="en-US" sz="2000" dirty="0">
                <a:latin typeface="Century" panose="02040604050505020304" pitchFamily="18" charset="0"/>
              </a:rPr>
              <a:t>.</a:t>
            </a:r>
          </a:p>
          <a:p>
            <a:pPr algn="just">
              <a:spcBef>
                <a:spcPts val="600"/>
              </a:spcBef>
              <a:spcAft>
                <a:spcPts val="0"/>
              </a:spcAft>
            </a:pPr>
            <a:r>
              <a:rPr lang="en-US" sz="2000" dirty="0">
                <a:latin typeface="Century" panose="02040604050505020304" pitchFamily="18" charset="0"/>
              </a:rPr>
              <a:t>Begin drafting the final report —  </a:t>
            </a:r>
            <a:r>
              <a:rPr lang="en-US" dirty="0"/>
              <a:t>⚠️</a:t>
            </a:r>
            <a:r>
              <a:rPr lang="en-US" sz="1600" dirty="0"/>
              <a:t> </a:t>
            </a:r>
            <a:r>
              <a:rPr lang="en-US" sz="2000" u="sng" dirty="0">
                <a:latin typeface="Century" panose="02040604050505020304" pitchFamily="18" charset="0"/>
              </a:rPr>
              <a:t>our team has not started it yet</a:t>
            </a:r>
            <a:r>
              <a:rPr lang="en-US" sz="2000" dirty="0">
                <a:latin typeface="Century" panose="02040604050505020304" pitchFamily="18" charset="0"/>
              </a:rPr>
              <a:t>. </a:t>
            </a:r>
            <a:r>
              <a:rPr lang="en-US" dirty="0"/>
              <a:t>⚠️</a:t>
            </a:r>
            <a:endParaRPr lang="en-US" b="1" dirty="0">
              <a:latin typeface="Century" panose="02040604050505020304" pitchFamily="18" charset="0"/>
            </a:endParaRPr>
          </a:p>
        </p:txBody>
      </p:sp>
      <p:pic>
        <p:nvPicPr>
          <p:cNvPr id="18" name="Audio 17">
            <a:hlinkClick r:id="" action="ppaction://media"/>
            <a:extLst>
              <a:ext uri="{FF2B5EF4-FFF2-40B4-BE49-F238E27FC236}">
                <a16:creationId xmlns:a16="http://schemas.microsoft.com/office/drawing/2014/main" id="{A79300F1-50AF-8AD9-DE2A-2FB62425C57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7612973"/>
      </p:ext>
    </p:extLst>
  </p:cSld>
  <p:clrMapOvr>
    <a:masterClrMapping/>
  </p:clrMapOvr>
  <mc:AlternateContent xmlns:mc="http://schemas.openxmlformats.org/markup-compatibility/2006" xmlns:p14="http://schemas.microsoft.com/office/powerpoint/2010/main">
    <mc:Choice Requires="p14">
      <p:transition spd="slow" p14:dur="2000" advTm="58113"/>
    </mc:Choice>
    <mc:Fallback xmlns="">
      <p:transition spd="slow" advTm="58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5" name="Rectangle 164">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00BBFD-8AC4-E888-39C4-FCA2A49F81E6}"/>
              </a:ext>
            </a:extLst>
          </p:cNvPr>
          <p:cNvSpPr>
            <a:spLocks noGrp="1"/>
          </p:cNvSpPr>
          <p:nvPr>
            <p:ph type="title"/>
          </p:nvPr>
        </p:nvSpPr>
        <p:spPr>
          <a:xfrm>
            <a:off x="696964" y="1467828"/>
            <a:ext cx="4535487" cy="3779838"/>
          </a:xfrm>
        </p:spPr>
        <p:txBody>
          <a:bodyPr anchor="ctr">
            <a:normAutofit/>
          </a:bodyPr>
          <a:lstStyle/>
          <a:p>
            <a:pPr algn="ctr"/>
            <a:r>
              <a:rPr lang="en-US" sz="6400"/>
              <a:t>Table of Contents</a:t>
            </a:r>
          </a:p>
        </p:txBody>
      </p:sp>
      <p:grpSp>
        <p:nvGrpSpPr>
          <p:cNvPr id="167" name="Group 166">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68" name="Freeform: Shape 167">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Oval 168">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1" name="Oval 170">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Freeform: Shape 172">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75" name="Freeform: Shape 174">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77" name="Oval 176">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28" name="Content Placeholder 2">
            <a:extLst>
              <a:ext uri="{FF2B5EF4-FFF2-40B4-BE49-F238E27FC236}">
                <a16:creationId xmlns:a16="http://schemas.microsoft.com/office/drawing/2014/main" id="{CF198002-0C72-A0DD-9E94-CEAC4E220223}"/>
              </a:ext>
            </a:extLst>
          </p:cNvPr>
          <p:cNvGraphicFramePr>
            <a:graphicFrameLocks noGrp="1"/>
          </p:cNvGraphicFramePr>
          <p:nvPr>
            <p:ph idx="1"/>
            <p:extLst>
              <p:ext uri="{D42A27DB-BD31-4B8C-83A1-F6EECF244321}">
                <p14:modId xmlns:p14="http://schemas.microsoft.com/office/powerpoint/2010/main" val="232522006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018D6637-2D20-1B87-E855-2BD8061BF389}"/>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2</a:t>
            </a:r>
          </a:p>
        </p:txBody>
      </p:sp>
      <p:pic>
        <p:nvPicPr>
          <p:cNvPr id="36" name="Audio 35">
            <a:hlinkClick r:id="" action="ppaction://media"/>
            <a:extLst>
              <a:ext uri="{FF2B5EF4-FFF2-40B4-BE49-F238E27FC236}">
                <a16:creationId xmlns:a16="http://schemas.microsoft.com/office/drawing/2014/main" id="{882B2CC1-F7DD-AF0F-C6D8-37531210335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702892"/>
      </p:ext>
    </p:extLst>
  </p:cSld>
  <p:clrMapOvr>
    <a:masterClrMapping/>
  </p:clrMapOvr>
  <mc:AlternateContent xmlns:mc="http://schemas.openxmlformats.org/markup-compatibility/2006" xmlns:p14="http://schemas.microsoft.com/office/powerpoint/2010/main">
    <mc:Choice Requires="p14">
      <p:transition spd="slow" p14:dur="2000" advTm="41825"/>
    </mc:Choice>
    <mc:Fallback xmlns="">
      <p:transition spd="slow" advTm="41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413BF3-3131-6F2C-DF56-432A11D6C13B}"/>
              </a:ext>
            </a:extLst>
          </p:cNvPr>
          <p:cNvSpPr>
            <a:spLocks noGrp="1"/>
          </p:cNvSpPr>
          <p:nvPr>
            <p:ph idx="1"/>
          </p:nvPr>
        </p:nvSpPr>
        <p:spPr>
          <a:xfrm>
            <a:off x="463204" y="1234938"/>
            <a:ext cx="6981571" cy="3612790"/>
          </a:xfrm>
        </p:spPr>
        <p:txBody>
          <a:bodyPr>
            <a:normAutofit fontScale="92500"/>
          </a:bodyPr>
          <a:lstStyle/>
          <a:p>
            <a:pPr marL="0" indent="0">
              <a:spcBef>
                <a:spcPts val="600"/>
              </a:spcBef>
              <a:spcAft>
                <a:spcPts val="0"/>
              </a:spcAft>
              <a:buNone/>
            </a:pPr>
            <a:r>
              <a:rPr lang="en-US" b="1" dirty="0">
                <a:latin typeface="Century" panose="02040604050505020304" pitchFamily="18" charset="0"/>
              </a:rPr>
              <a:t>Our Goal :</a:t>
            </a:r>
          </a:p>
          <a:p>
            <a:pPr>
              <a:spcBef>
                <a:spcPts val="600"/>
              </a:spcBef>
              <a:spcAft>
                <a:spcPts val="0"/>
              </a:spcAft>
            </a:pPr>
            <a:r>
              <a:rPr lang="en-US" sz="2200" dirty="0">
                <a:latin typeface="Century" panose="02040604050505020304" pitchFamily="18" charset="0"/>
              </a:rPr>
              <a:t>Detect &amp; Localize retail products on shelf images.</a:t>
            </a:r>
          </a:p>
          <a:p>
            <a:pPr>
              <a:spcBef>
                <a:spcPts val="600"/>
              </a:spcBef>
              <a:spcAft>
                <a:spcPts val="0"/>
              </a:spcAft>
            </a:pPr>
            <a:r>
              <a:rPr lang="en-US" sz="2200" dirty="0">
                <a:latin typeface="Century" panose="02040604050505020304" pitchFamily="18" charset="0"/>
              </a:rPr>
              <a:t>Handle dense, cluttered scenes with overlapping objects.</a:t>
            </a:r>
          </a:p>
          <a:p>
            <a:pPr>
              <a:spcBef>
                <a:spcPts val="600"/>
              </a:spcBef>
              <a:spcAft>
                <a:spcPts val="0"/>
              </a:spcAft>
            </a:pPr>
            <a:r>
              <a:rPr lang="en-US" sz="2200" dirty="0">
                <a:latin typeface="Century" panose="02040604050505020304" pitchFamily="18" charset="0"/>
              </a:rPr>
              <a:t>Train a custom object detection model on the SKU-110K dataset.</a:t>
            </a:r>
          </a:p>
          <a:p>
            <a:pPr>
              <a:spcBef>
                <a:spcPts val="600"/>
              </a:spcBef>
              <a:spcAft>
                <a:spcPts val="0"/>
              </a:spcAft>
            </a:pPr>
            <a:r>
              <a:rPr lang="en-US" sz="2200" dirty="0">
                <a:latin typeface="Century" panose="02040604050505020304" pitchFamily="18" charset="0"/>
              </a:rPr>
              <a:t>Improve anchor coverage, training stability, and detection accuracy.</a:t>
            </a:r>
          </a:p>
          <a:p>
            <a:pPr marL="0" indent="0">
              <a:spcBef>
                <a:spcPts val="600"/>
              </a:spcBef>
              <a:spcAft>
                <a:spcPts val="0"/>
              </a:spcAft>
              <a:buNone/>
            </a:pPr>
            <a:endParaRPr lang="en-US" sz="2200" dirty="0">
              <a:latin typeface="Century" panose="02040604050505020304" pitchFamily="18" charset="0"/>
            </a:endParaRPr>
          </a:p>
          <a:p>
            <a:pPr marL="0" indent="0">
              <a:spcBef>
                <a:spcPts val="600"/>
              </a:spcBef>
              <a:spcAft>
                <a:spcPts val="0"/>
              </a:spcAft>
              <a:buNone/>
            </a:pPr>
            <a:r>
              <a:rPr lang="en-US" b="1" dirty="0">
                <a:latin typeface="Century" panose="02040604050505020304" pitchFamily="18" charset="0"/>
              </a:rPr>
              <a:t>Pipeline Overview ( Simplified ) : </a:t>
            </a:r>
          </a:p>
        </p:txBody>
      </p:sp>
      <p:pic>
        <p:nvPicPr>
          <p:cNvPr id="7" name="Graphic 6" descr="Database outline">
            <a:extLst>
              <a:ext uri="{FF2B5EF4-FFF2-40B4-BE49-F238E27FC236}">
                <a16:creationId xmlns:a16="http://schemas.microsoft.com/office/drawing/2014/main" id="{C62468CA-CF65-1C9F-F530-CC207F7E35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429" y="4894789"/>
            <a:ext cx="890871" cy="890871"/>
          </a:xfrm>
          <a:prstGeom prst="rect">
            <a:avLst/>
          </a:prstGeom>
        </p:spPr>
      </p:pic>
      <p:pic>
        <p:nvPicPr>
          <p:cNvPr id="8" name="Graphic 7" descr="Left Brain with solid fill">
            <a:extLst>
              <a:ext uri="{FF2B5EF4-FFF2-40B4-BE49-F238E27FC236}">
                <a16:creationId xmlns:a16="http://schemas.microsoft.com/office/drawing/2014/main" id="{0F6A1924-6CA1-A170-95BC-96EA216A4D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49675" y="4894789"/>
            <a:ext cx="914400" cy="914400"/>
          </a:xfrm>
          <a:prstGeom prst="rect">
            <a:avLst/>
          </a:prstGeom>
        </p:spPr>
      </p:pic>
      <p:pic>
        <p:nvPicPr>
          <p:cNvPr id="9" name="Graphic 8" descr="Pyramid with levels with solid fill">
            <a:extLst>
              <a:ext uri="{FF2B5EF4-FFF2-40B4-BE49-F238E27FC236}">
                <a16:creationId xmlns:a16="http://schemas.microsoft.com/office/drawing/2014/main" id="{B24B76BC-F05F-922D-15CD-9D26D91CB1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98450" y="4871260"/>
            <a:ext cx="914400" cy="914400"/>
          </a:xfrm>
          <a:prstGeom prst="rect">
            <a:avLst/>
          </a:prstGeom>
        </p:spPr>
      </p:pic>
      <p:pic>
        <p:nvPicPr>
          <p:cNvPr id="10" name="Graphic 9" descr="Bullseye outline">
            <a:extLst>
              <a:ext uri="{FF2B5EF4-FFF2-40B4-BE49-F238E27FC236}">
                <a16:creationId xmlns:a16="http://schemas.microsoft.com/office/drawing/2014/main" id="{311E7294-2092-BB54-C3D9-FD5D75DE35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47225" y="4883024"/>
            <a:ext cx="914400" cy="914400"/>
          </a:xfrm>
          <a:prstGeom prst="rect">
            <a:avLst/>
          </a:prstGeom>
        </p:spPr>
      </p:pic>
      <p:pic>
        <p:nvPicPr>
          <p:cNvPr id="12" name="Graphic 11" descr="Anchor with solid fill">
            <a:extLst>
              <a:ext uri="{FF2B5EF4-FFF2-40B4-BE49-F238E27FC236}">
                <a16:creationId xmlns:a16="http://schemas.microsoft.com/office/drawing/2014/main" id="{EAD94615-0D97-642A-5DD4-EA38C2AB05D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96000" y="4871260"/>
            <a:ext cx="914400" cy="914400"/>
          </a:xfrm>
          <a:prstGeom prst="rect">
            <a:avLst/>
          </a:prstGeom>
        </p:spPr>
      </p:pic>
      <p:pic>
        <p:nvPicPr>
          <p:cNvPr id="13" name="Graphic 12" descr="Scales of justice outline">
            <a:extLst>
              <a:ext uri="{FF2B5EF4-FFF2-40B4-BE49-F238E27FC236}">
                <a16:creationId xmlns:a16="http://schemas.microsoft.com/office/drawing/2014/main" id="{E76B4FA1-662D-7B86-7046-1ED027531E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44775" y="4871260"/>
            <a:ext cx="914400" cy="914400"/>
          </a:xfrm>
          <a:prstGeom prst="rect">
            <a:avLst/>
          </a:prstGeom>
        </p:spPr>
      </p:pic>
      <p:pic>
        <p:nvPicPr>
          <p:cNvPr id="14" name="Graphic 13" descr="Magnifying glass outline">
            <a:extLst>
              <a:ext uri="{FF2B5EF4-FFF2-40B4-BE49-F238E27FC236}">
                <a16:creationId xmlns:a16="http://schemas.microsoft.com/office/drawing/2014/main" id="{9D418FAB-78A0-F7BA-4153-23206AD79B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93550" y="4894789"/>
            <a:ext cx="914400" cy="914400"/>
          </a:xfrm>
          <a:prstGeom prst="rect">
            <a:avLst/>
          </a:prstGeom>
        </p:spPr>
      </p:pic>
      <p:pic>
        <p:nvPicPr>
          <p:cNvPr id="16" name="Graphic 15" descr="Body builder outline">
            <a:extLst>
              <a:ext uri="{FF2B5EF4-FFF2-40B4-BE49-F238E27FC236}">
                <a16:creationId xmlns:a16="http://schemas.microsoft.com/office/drawing/2014/main" id="{E0D0DC7D-A696-E170-2E7A-7CA4E0055B1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42325" y="4894789"/>
            <a:ext cx="914400" cy="914400"/>
          </a:xfrm>
          <a:prstGeom prst="rect">
            <a:avLst/>
          </a:prstGeom>
        </p:spPr>
      </p:pic>
      <p:cxnSp>
        <p:nvCxnSpPr>
          <p:cNvPr id="17" name="Straight Arrow Connector 16">
            <a:extLst>
              <a:ext uri="{FF2B5EF4-FFF2-40B4-BE49-F238E27FC236}">
                <a16:creationId xmlns:a16="http://schemas.microsoft.com/office/drawing/2014/main" id="{57349BB5-09EB-95C3-DA47-B2A634C56230}"/>
              </a:ext>
            </a:extLst>
          </p:cNvPr>
          <p:cNvCxnSpPr>
            <a:cxnSpLocks/>
          </p:cNvCxnSpPr>
          <p:nvPr/>
        </p:nvCxnSpPr>
        <p:spPr>
          <a:xfrm>
            <a:off x="1714500" y="5361891"/>
            <a:ext cx="1980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71FB8CE-5A50-8C2A-9E75-C971367C7E02}"/>
              </a:ext>
            </a:extLst>
          </p:cNvPr>
          <p:cNvCxnSpPr>
            <a:cxnSpLocks/>
          </p:cNvCxnSpPr>
          <p:nvPr/>
        </p:nvCxnSpPr>
        <p:spPr>
          <a:xfrm>
            <a:off x="3073400" y="5361891"/>
            <a:ext cx="1980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A25085-5F05-3CEC-9096-32EF5547B697}"/>
              </a:ext>
            </a:extLst>
          </p:cNvPr>
          <p:cNvCxnSpPr>
            <a:cxnSpLocks/>
          </p:cNvCxnSpPr>
          <p:nvPr/>
        </p:nvCxnSpPr>
        <p:spPr>
          <a:xfrm>
            <a:off x="4432300" y="5361891"/>
            <a:ext cx="1980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979097B-EBB7-2B6B-75AE-D4306E6D586D}"/>
              </a:ext>
            </a:extLst>
          </p:cNvPr>
          <p:cNvCxnSpPr>
            <a:cxnSpLocks/>
          </p:cNvCxnSpPr>
          <p:nvPr/>
        </p:nvCxnSpPr>
        <p:spPr>
          <a:xfrm>
            <a:off x="5791200" y="5361891"/>
            <a:ext cx="1980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FA254B8-EA39-DA98-CF46-E98040A41DDC}"/>
              </a:ext>
            </a:extLst>
          </p:cNvPr>
          <p:cNvCxnSpPr>
            <a:cxnSpLocks/>
          </p:cNvCxnSpPr>
          <p:nvPr/>
        </p:nvCxnSpPr>
        <p:spPr>
          <a:xfrm>
            <a:off x="7099300" y="5361891"/>
            <a:ext cx="1980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E4FE932-5A93-9DAD-7CA4-8CC09495C5E2}"/>
              </a:ext>
            </a:extLst>
          </p:cNvPr>
          <p:cNvCxnSpPr>
            <a:cxnSpLocks/>
          </p:cNvCxnSpPr>
          <p:nvPr/>
        </p:nvCxnSpPr>
        <p:spPr>
          <a:xfrm>
            <a:off x="8496300" y="5361891"/>
            <a:ext cx="1980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F2BF0F9-214E-D119-7F18-D1ED71A92B8F}"/>
              </a:ext>
            </a:extLst>
          </p:cNvPr>
          <p:cNvCxnSpPr>
            <a:cxnSpLocks/>
          </p:cNvCxnSpPr>
          <p:nvPr/>
        </p:nvCxnSpPr>
        <p:spPr>
          <a:xfrm>
            <a:off x="9842500" y="5361891"/>
            <a:ext cx="19805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5C7B3F3-EC56-5C2A-4A34-3EB3273D21B8}"/>
              </a:ext>
            </a:extLst>
          </p:cNvPr>
          <p:cNvSpPr txBox="1"/>
          <p:nvPr/>
        </p:nvSpPr>
        <p:spPr>
          <a:xfrm>
            <a:off x="463204" y="5809189"/>
            <a:ext cx="1413320" cy="707886"/>
          </a:xfrm>
          <a:prstGeom prst="rect">
            <a:avLst/>
          </a:prstGeom>
          <a:noFill/>
        </p:spPr>
        <p:txBody>
          <a:bodyPr wrap="square" rtlCol="0">
            <a:spAutoFit/>
          </a:bodyPr>
          <a:lstStyle/>
          <a:p>
            <a:pPr algn="ctr"/>
            <a:r>
              <a:rPr lang="en-US" sz="2000">
                <a:latin typeface="+mj-lt"/>
                <a:ea typeface="+mj-ea"/>
                <a:cs typeface="+mj-cs"/>
              </a:rPr>
              <a:t>Dataset Loader</a:t>
            </a:r>
          </a:p>
        </p:txBody>
      </p:sp>
      <p:sp>
        <p:nvSpPr>
          <p:cNvPr id="28" name="TextBox 27">
            <a:extLst>
              <a:ext uri="{FF2B5EF4-FFF2-40B4-BE49-F238E27FC236}">
                <a16:creationId xmlns:a16="http://schemas.microsoft.com/office/drawing/2014/main" id="{6AF860F0-AB9E-D59D-8A40-BF14AB5A7B60}"/>
              </a:ext>
            </a:extLst>
          </p:cNvPr>
          <p:cNvSpPr txBox="1"/>
          <p:nvPr/>
        </p:nvSpPr>
        <p:spPr>
          <a:xfrm>
            <a:off x="1798250" y="5809189"/>
            <a:ext cx="1413320" cy="707886"/>
          </a:xfrm>
          <a:prstGeom prst="rect">
            <a:avLst/>
          </a:prstGeom>
          <a:noFill/>
        </p:spPr>
        <p:txBody>
          <a:bodyPr wrap="square" rtlCol="0">
            <a:spAutoFit/>
          </a:bodyPr>
          <a:lstStyle/>
          <a:p>
            <a:pPr algn="ctr"/>
            <a:r>
              <a:rPr lang="en-US" sz="2000" err="1">
                <a:latin typeface="+mj-lt"/>
                <a:ea typeface="+mj-ea"/>
                <a:cs typeface="+mj-cs"/>
              </a:rPr>
              <a:t>ResNet</a:t>
            </a:r>
            <a:r>
              <a:rPr lang="en-US" sz="2000">
                <a:latin typeface="+mj-lt"/>
                <a:ea typeface="+mj-ea"/>
                <a:cs typeface="+mj-cs"/>
              </a:rPr>
              <a:t> Backbone</a:t>
            </a:r>
          </a:p>
        </p:txBody>
      </p:sp>
      <p:sp>
        <p:nvSpPr>
          <p:cNvPr id="29" name="TextBox 28">
            <a:extLst>
              <a:ext uri="{FF2B5EF4-FFF2-40B4-BE49-F238E27FC236}">
                <a16:creationId xmlns:a16="http://schemas.microsoft.com/office/drawing/2014/main" id="{1394467A-2A63-8F6A-7DE3-848B96EA844C}"/>
              </a:ext>
            </a:extLst>
          </p:cNvPr>
          <p:cNvSpPr txBox="1"/>
          <p:nvPr/>
        </p:nvSpPr>
        <p:spPr>
          <a:xfrm>
            <a:off x="3145996" y="5797424"/>
            <a:ext cx="1413320" cy="1015663"/>
          </a:xfrm>
          <a:prstGeom prst="rect">
            <a:avLst/>
          </a:prstGeom>
          <a:noFill/>
        </p:spPr>
        <p:txBody>
          <a:bodyPr wrap="square" rtlCol="0">
            <a:spAutoFit/>
          </a:bodyPr>
          <a:lstStyle/>
          <a:p>
            <a:pPr algn="ctr"/>
            <a:r>
              <a:rPr lang="en-US" sz="2000">
                <a:latin typeface="+mj-lt"/>
                <a:ea typeface="+mj-ea"/>
                <a:cs typeface="+mj-cs"/>
              </a:rPr>
              <a:t>Feature Pyramid Network</a:t>
            </a:r>
          </a:p>
        </p:txBody>
      </p:sp>
      <p:sp>
        <p:nvSpPr>
          <p:cNvPr id="30" name="TextBox 29">
            <a:extLst>
              <a:ext uri="{FF2B5EF4-FFF2-40B4-BE49-F238E27FC236}">
                <a16:creationId xmlns:a16="http://schemas.microsoft.com/office/drawing/2014/main" id="{5E63C24C-447A-23C4-41B0-5A28058A8F2D}"/>
              </a:ext>
            </a:extLst>
          </p:cNvPr>
          <p:cNvSpPr txBox="1"/>
          <p:nvPr/>
        </p:nvSpPr>
        <p:spPr>
          <a:xfrm>
            <a:off x="4493742" y="5785660"/>
            <a:ext cx="1413320" cy="707886"/>
          </a:xfrm>
          <a:prstGeom prst="rect">
            <a:avLst/>
          </a:prstGeom>
          <a:noFill/>
        </p:spPr>
        <p:txBody>
          <a:bodyPr wrap="square" rtlCol="0">
            <a:spAutoFit/>
          </a:bodyPr>
          <a:lstStyle/>
          <a:p>
            <a:pPr algn="ctr"/>
            <a:r>
              <a:rPr lang="en-US" sz="2000">
                <a:latin typeface="+mj-lt"/>
                <a:ea typeface="+mj-ea"/>
                <a:cs typeface="+mj-cs"/>
              </a:rPr>
              <a:t>Detection Head</a:t>
            </a:r>
          </a:p>
        </p:txBody>
      </p:sp>
      <p:sp>
        <p:nvSpPr>
          <p:cNvPr id="31" name="TextBox 30">
            <a:extLst>
              <a:ext uri="{FF2B5EF4-FFF2-40B4-BE49-F238E27FC236}">
                <a16:creationId xmlns:a16="http://schemas.microsoft.com/office/drawing/2014/main" id="{8685BDB9-6965-3D61-1AD8-7F6A5D5EB62E}"/>
              </a:ext>
            </a:extLst>
          </p:cNvPr>
          <p:cNvSpPr txBox="1"/>
          <p:nvPr/>
        </p:nvSpPr>
        <p:spPr>
          <a:xfrm>
            <a:off x="5849534" y="5797424"/>
            <a:ext cx="1413320" cy="707886"/>
          </a:xfrm>
          <a:prstGeom prst="rect">
            <a:avLst/>
          </a:prstGeom>
          <a:noFill/>
        </p:spPr>
        <p:txBody>
          <a:bodyPr wrap="square" rtlCol="0">
            <a:spAutoFit/>
          </a:bodyPr>
          <a:lstStyle/>
          <a:p>
            <a:pPr algn="ctr"/>
            <a:r>
              <a:rPr lang="en-US" sz="2000">
                <a:latin typeface="+mj-lt"/>
                <a:ea typeface="+mj-ea"/>
                <a:cs typeface="+mj-cs"/>
              </a:rPr>
              <a:t>Anchor Generator</a:t>
            </a:r>
          </a:p>
        </p:txBody>
      </p:sp>
      <p:sp>
        <p:nvSpPr>
          <p:cNvPr id="32" name="TextBox 31">
            <a:extLst>
              <a:ext uri="{FF2B5EF4-FFF2-40B4-BE49-F238E27FC236}">
                <a16:creationId xmlns:a16="http://schemas.microsoft.com/office/drawing/2014/main" id="{D122A7C2-3C05-2316-CA4E-E7C099BF8082}"/>
              </a:ext>
            </a:extLst>
          </p:cNvPr>
          <p:cNvSpPr txBox="1"/>
          <p:nvPr/>
        </p:nvSpPr>
        <p:spPr>
          <a:xfrm>
            <a:off x="7197280" y="5785660"/>
            <a:ext cx="1413320" cy="707886"/>
          </a:xfrm>
          <a:prstGeom prst="rect">
            <a:avLst/>
          </a:prstGeom>
          <a:noFill/>
        </p:spPr>
        <p:txBody>
          <a:bodyPr wrap="square" rtlCol="0">
            <a:spAutoFit/>
          </a:bodyPr>
          <a:lstStyle/>
          <a:p>
            <a:pPr algn="ctr"/>
            <a:r>
              <a:rPr lang="en-US" sz="2000">
                <a:latin typeface="+mj-lt"/>
                <a:ea typeface="+mj-ea"/>
                <a:cs typeface="+mj-cs"/>
              </a:rPr>
              <a:t>Anchor Matching</a:t>
            </a:r>
          </a:p>
        </p:txBody>
      </p:sp>
      <p:sp>
        <p:nvSpPr>
          <p:cNvPr id="33" name="TextBox 32">
            <a:extLst>
              <a:ext uri="{FF2B5EF4-FFF2-40B4-BE49-F238E27FC236}">
                <a16:creationId xmlns:a16="http://schemas.microsoft.com/office/drawing/2014/main" id="{1EB93031-63BD-6FD6-43B5-C783BFF93448}"/>
              </a:ext>
            </a:extLst>
          </p:cNvPr>
          <p:cNvSpPr txBox="1"/>
          <p:nvPr/>
        </p:nvSpPr>
        <p:spPr>
          <a:xfrm>
            <a:off x="8528205" y="5809189"/>
            <a:ext cx="1413320" cy="400110"/>
          </a:xfrm>
          <a:prstGeom prst="rect">
            <a:avLst/>
          </a:prstGeom>
          <a:noFill/>
        </p:spPr>
        <p:txBody>
          <a:bodyPr wrap="square" rtlCol="0">
            <a:spAutoFit/>
          </a:bodyPr>
          <a:lstStyle/>
          <a:p>
            <a:pPr algn="ctr"/>
            <a:r>
              <a:rPr lang="en-US" sz="2000">
                <a:latin typeface="+mj-lt"/>
                <a:ea typeface="+mj-ea"/>
                <a:cs typeface="+mj-cs"/>
              </a:rPr>
              <a:t>Detector</a:t>
            </a:r>
          </a:p>
        </p:txBody>
      </p:sp>
      <p:sp>
        <p:nvSpPr>
          <p:cNvPr id="34" name="TextBox 33">
            <a:extLst>
              <a:ext uri="{FF2B5EF4-FFF2-40B4-BE49-F238E27FC236}">
                <a16:creationId xmlns:a16="http://schemas.microsoft.com/office/drawing/2014/main" id="{B7A37B7C-C263-9F59-DF93-DD668BFA659C}"/>
              </a:ext>
            </a:extLst>
          </p:cNvPr>
          <p:cNvSpPr txBox="1"/>
          <p:nvPr/>
        </p:nvSpPr>
        <p:spPr>
          <a:xfrm>
            <a:off x="9900818" y="5809189"/>
            <a:ext cx="1413320" cy="400110"/>
          </a:xfrm>
          <a:prstGeom prst="rect">
            <a:avLst/>
          </a:prstGeom>
          <a:noFill/>
        </p:spPr>
        <p:txBody>
          <a:bodyPr wrap="square" rtlCol="0">
            <a:spAutoFit/>
          </a:bodyPr>
          <a:lstStyle/>
          <a:p>
            <a:pPr algn="ctr"/>
            <a:r>
              <a:rPr lang="en-US" sz="2000">
                <a:latin typeface="+mj-lt"/>
                <a:ea typeface="+mj-ea"/>
                <a:cs typeface="+mj-cs"/>
              </a:rPr>
              <a:t>Training</a:t>
            </a:r>
          </a:p>
        </p:txBody>
      </p:sp>
      <p:pic>
        <p:nvPicPr>
          <p:cNvPr id="1030" name="Picture 6" descr="Identification of items in a grocery store freezer with bounding boxes.">
            <a:extLst>
              <a:ext uri="{FF2B5EF4-FFF2-40B4-BE49-F238E27FC236}">
                <a16:creationId xmlns:a16="http://schemas.microsoft.com/office/drawing/2014/main" id="{4EEB474B-3039-771D-E769-F3E818B7773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76296" y="1194404"/>
            <a:ext cx="4400263" cy="25081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921B0191-5BC1-AF76-0399-F6FEB3C1B799}"/>
              </a:ext>
            </a:extLst>
          </p:cNvPr>
          <p:cNvSpPr txBox="1"/>
          <p:nvPr/>
        </p:nvSpPr>
        <p:spPr>
          <a:xfrm>
            <a:off x="7444775" y="3689402"/>
            <a:ext cx="4463306" cy="830997"/>
          </a:xfrm>
          <a:prstGeom prst="rect">
            <a:avLst/>
          </a:prstGeom>
          <a:noFill/>
        </p:spPr>
        <p:txBody>
          <a:bodyPr wrap="square" rtlCol="0">
            <a:spAutoFit/>
          </a:bodyPr>
          <a:lstStyle/>
          <a:p>
            <a:pPr algn="ctr">
              <a:buNone/>
            </a:pPr>
            <a:r>
              <a:rPr lang="en-US" sz="1600" i="1" dirty="0"/>
              <a:t>Left: Original image of a grocery shelf. </a:t>
            </a:r>
          </a:p>
          <a:p>
            <a:pPr algn="ctr">
              <a:buNone/>
            </a:pPr>
            <a:r>
              <a:rPr lang="en-US" sz="1600" i="1" dirty="0"/>
              <a:t>Right: Detected items with bounding boxes.</a:t>
            </a:r>
            <a:endParaRPr lang="en-US" sz="1600" dirty="0"/>
          </a:p>
          <a:p>
            <a:pPr algn="ctr"/>
            <a:r>
              <a:rPr lang="en-US" sz="1600" i="1" dirty="0"/>
              <a:t>Source: “Retail Store Item Detection using YOLOv5”</a:t>
            </a:r>
            <a:endParaRPr lang="en-US" sz="1600" dirty="0"/>
          </a:p>
        </p:txBody>
      </p:sp>
      <p:sp>
        <p:nvSpPr>
          <p:cNvPr id="36" name="Title 1">
            <a:extLst>
              <a:ext uri="{FF2B5EF4-FFF2-40B4-BE49-F238E27FC236}">
                <a16:creationId xmlns:a16="http://schemas.microsoft.com/office/drawing/2014/main" id="{C760B2B6-0E47-51B4-1E3A-B693133D8804}"/>
              </a:ext>
            </a:extLst>
          </p:cNvPr>
          <p:cNvSpPr txBox="1">
            <a:spLocks/>
          </p:cNvSpPr>
          <p:nvPr/>
        </p:nvSpPr>
        <p:spPr>
          <a:xfrm>
            <a:off x="463849" y="458854"/>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t>Project Recap – ShelfVision</a:t>
            </a:r>
            <a:endParaRPr lang="en-US" i="1" dirty="0"/>
          </a:p>
        </p:txBody>
      </p:sp>
      <p:sp>
        <p:nvSpPr>
          <p:cNvPr id="40" name="TextBox 39">
            <a:extLst>
              <a:ext uri="{FF2B5EF4-FFF2-40B4-BE49-F238E27FC236}">
                <a16:creationId xmlns:a16="http://schemas.microsoft.com/office/drawing/2014/main" id="{44B64266-9188-5EB6-AEAA-AF704B523718}"/>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3</a:t>
            </a:r>
          </a:p>
        </p:txBody>
      </p:sp>
      <p:pic>
        <p:nvPicPr>
          <p:cNvPr id="63" name="Audio 62">
            <a:hlinkClick r:id="" action="ppaction://media"/>
            <a:extLst>
              <a:ext uri="{FF2B5EF4-FFF2-40B4-BE49-F238E27FC236}">
                <a16:creationId xmlns:a16="http://schemas.microsoft.com/office/drawing/2014/main" id="{5560A5D4-93CC-3E5C-7179-F3B09F4B6086}"/>
              </a:ext>
            </a:extLst>
          </p:cNvPr>
          <p:cNvPicPr>
            <a:picLocks noChangeAspect="1"/>
          </p:cNvPicPr>
          <p:nvPr>
            <a:audioFile r:link="rId2"/>
            <p:extLst>
              <p:ext uri="{DAA4B4D4-6D71-4841-9C94-3DE7FCFB9230}">
                <p14:media xmlns:p14="http://schemas.microsoft.com/office/powerpoint/2010/main" r:embed="rId1"/>
              </p:ext>
            </p:extLst>
          </p:nvPr>
        </p:nvPicPr>
        <p:blipFill>
          <a:blip r:embed="rId22"/>
          <a:srcRect l="-118750" t="-118750" r="-118750" b="-118750"/>
          <a:stretch>
            <a:fillRect/>
          </a:stretch>
        </p:blipFill>
        <p:spPr>
          <a:xfrm>
            <a:off x="10040550" y="2660702"/>
            <a:ext cx="2057400" cy="2057400"/>
          </a:xfrm>
          <a:prstGeom prst="ellipse">
            <a:avLst/>
          </a:prstGeom>
        </p:spPr>
      </p:pic>
    </p:spTree>
    <p:extLst>
      <p:ext uri="{BB962C8B-B14F-4D97-AF65-F5344CB8AC3E}">
        <p14:creationId xmlns:p14="http://schemas.microsoft.com/office/powerpoint/2010/main" val="680463683"/>
      </p:ext>
    </p:extLst>
  </p:cSld>
  <p:clrMapOvr>
    <a:masterClrMapping/>
  </p:clrMapOvr>
  <mc:AlternateContent xmlns:mc="http://schemas.openxmlformats.org/markup-compatibility/2006" xmlns:p14="http://schemas.microsoft.com/office/powerpoint/2010/main">
    <mc:Choice Requires="p14">
      <p:transition spd="slow" p14:dur="2000" advTm="37337"/>
    </mc:Choice>
    <mc:Fallback xmlns="">
      <p:transition spd="slow" advTm="37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CD85505-D060-F9C4-FC26-3B8E4E7B7A8B}"/>
              </a:ext>
            </a:extLst>
          </p:cNvPr>
          <p:cNvSpPr txBox="1">
            <a:spLocks/>
          </p:cNvSpPr>
          <p:nvPr/>
        </p:nvSpPr>
        <p:spPr>
          <a:xfrm>
            <a:off x="463849" y="458854"/>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a:t>Baseline Performance :  </a:t>
            </a:r>
            <a:r>
              <a:rPr lang="en-US" i="1"/>
              <a:t>Old EVAL1</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B9B37CC-C1A0-FDBE-6993-A3E9C76A40A1}"/>
                  </a:ext>
                </a:extLst>
              </p:cNvPr>
              <p:cNvSpPr>
                <a:spLocks noGrp="1"/>
              </p:cNvSpPr>
              <p:nvPr>
                <p:ph idx="1"/>
              </p:nvPr>
            </p:nvSpPr>
            <p:spPr>
              <a:xfrm>
                <a:off x="463849" y="1326899"/>
                <a:ext cx="7536701" cy="2585323"/>
              </a:xfrm>
            </p:spPr>
            <p:txBody>
              <a:bodyPr>
                <a:normAutofit lnSpcReduction="10000"/>
              </a:bodyPr>
              <a:lstStyle/>
              <a:p>
                <a:pPr marL="0" indent="0">
                  <a:spcBef>
                    <a:spcPts val="600"/>
                  </a:spcBef>
                  <a:spcAft>
                    <a:spcPts val="0"/>
                  </a:spcAft>
                  <a:buNone/>
                </a:pPr>
                <a:r>
                  <a:rPr lang="en-US" b="1">
                    <a:latin typeface="Century" panose="02040604050505020304" pitchFamily="18" charset="0"/>
                  </a:rPr>
                  <a:t>Eval #1 – Initial Set Up </a:t>
                </a:r>
              </a:p>
              <a:p>
                <a:pPr>
                  <a:spcBef>
                    <a:spcPts val="600"/>
                  </a:spcBef>
                  <a:spcAft>
                    <a:spcPts val="0"/>
                  </a:spcAft>
                </a:pPr>
                <a:r>
                  <a:rPr lang="en-US">
                    <a:latin typeface="Century" panose="02040604050505020304" pitchFamily="18" charset="0"/>
                  </a:rPr>
                  <a:t>Most metrics were zero or near-zero.</a:t>
                </a:r>
              </a:p>
              <a:p>
                <a:pPr>
                  <a:spcBef>
                    <a:spcPts val="600"/>
                  </a:spcBef>
                  <a:spcAft>
                    <a:spcPts val="0"/>
                  </a:spcAft>
                </a:pPr>
                <a:r>
                  <a:rPr lang="en-US">
                    <a:latin typeface="Century" panose="02040604050505020304" pitchFamily="18" charset="0"/>
                  </a:rPr>
                  <a:t>High box clutter, low overlap </a:t>
                </a:r>
                <a14:m>
                  <m:oMath xmlns:m="http://schemas.openxmlformats.org/officeDocument/2006/math">
                    <m:r>
                      <a:rPr lang="en-US" b="0" i="1" smtClean="0">
                        <a:latin typeface="Cambria Math" panose="02040503050406030204" pitchFamily="18" charset="0"/>
                      </a:rPr>
                      <m:t>→</m:t>
                    </m:r>
                  </m:oMath>
                </a14:m>
                <a:r>
                  <a:rPr lang="en-US">
                    <a:latin typeface="Century" panose="02040604050505020304" pitchFamily="18" charset="0"/>
                  </a:rPr>
                  <a:t> </a:t>
                </a:r>
                <a:r>
                  <a:rPr lang="en-US" u="sng">
                    <a:latin typeface="Century" panose="02040604050505020304" pitchFamily="18" charset="0"/>
                  </a:rPr>
                  <a:t>ineffective coverage</a:t>
                </a:r>
                <a:r>
                  <a:rPr lang="en-US">
                    <a:latin typeface="Century" panose="02040604050505020304" pitchFamily="18" charset="0"/>
                  </a:rPr>
                  <a:t>.</a:t>
                </a:r>
              </a:p>
              <a:p>
                <a:pPr>
                  <a:spcBef>
                    <a:spcPts val="600"/>
                  </a:spcBef>
                  <a:spcAft>
                    <a:spcPts val="0"/>
                  </a:spcAft>
                </a:pPr>
                <a:r>
                  <a:rPr lang="en-US">
                    <a:latin typeface="Century" panose="02040604050505020304" pitchFamily="18" charset="0"/>
                  </a:rPr>
                  <a:t>Resulted in </a:t>
                </a:r>
                <a:r>
                  <a:rPr lang="en-US" u="sng">
                    <a:latin typeface="Century" panose="02040604050505020304" pitchFamily="18" charset="0"/>
                  </a:rPr>
                  <a:t>meaningless</a:t>
                </a:r>
                <a:r>
                  <a:rPr lang="en-US">
                    <a:latin typeface="Century" panose="02040604050505020304" pitchFamily="18" charset="0"/>
                  </a:rPr>
                  <a:t> Precision / Recall Plots. </a:t>
                </a:r>
              </a:p>
              <a:p>
                <a:pPr>
                  <a:spcBef>
                    <a:spcPts val="600"/>
                  </a:spcBef>
                  <a:spcAft>
                    <a:spcPts val="0"/>
                  </a:spcAft>
                </a:pPr>
                <a:r>
                  <a:rPr lang="en-US">
                    <a:latin typeface="Century" panose="02040604050505020304" pitchFamily="18" charset="0"/>
                  </a:rPr>
                  <a:t>Goal back then : “Make anything show up.”</a:t>
                </a:r>
              </a:p>
              <a:p>
                <a:pPr>
                  <a:spcBef>
                    <a:spcPts val="600"/>
                  </a:spcBef>
                  <a:spcAft>
                    <a:spcPts val="0"/>
                  </a:spcAft>
                  <a:buFontTx/>
                  <a:buChar char="-"/>
                </a:pPr>
                <a:endParaRPr lang="en-US" sz="2000">
                  <a:latin typeface="Century" panose="02040604050505020304" pitchFamily="18" charset="0"/>
                </a:endParaRPr>
              </a:p>
              <a:p>
                <a:pPr marL="0" indent="0">
                  <a:spcBef>
                    <a:spcPts val="600"/>
                  </a:spcBef>
                  <a:spcAft>
                    <a:spcPts val="0"/>
                  </a:spcAft>
                  <a:buNone/>
                </a:pPr>
                <a:endParaRPr lang="en-US" b="1">
                  <a:latin typeface="Century" panose="02040604050505020304" pitchFamily="18" charset="0"/>
                </a:endParaRPr>
              </a:p>
            </p:txBody>
          </p:sp>
        </mc:Choice>
        <mc:Fallback xmlns="">
          <p:sp>
            <p:nvSpPr>
              <p:cNvPr id="7" name="Content Placeholder 2">
                <a:extLst>
                  <a:ext uri="{FF2B5EF4-FFF2-40B4-BE49-F238E27FC236}">
                    <a16:creationId xmlns:a16="http://schemas.microsoft.com/office/drawing/2014/main" id="{AB9B37CC-C1A0-FDBE-6993-A3E9C76A40A1}"/>
                  </a:ext>
                </a:extLst>
              </p:cNvPr>
              <p:cNvSpPr>
                <a:spLocks noGrp="1" noRot="1" noChangeAspect="1" noMove="1" noResize="1" noEditPoints="1" noAdjustHandles="1" noChangeArrowheads="1" noChangeShapeType="1" noTextEdit="1"/>
              </p:cNvSpPr>
              <p:nvPr>
                <p:ph idx="1"/>
              </p:nvPr>
            </p:nvSpPr>
            <p:spPr>
              <a:xfrm>
                <a:off x="463849" y="1326899"/>
                <a:ext cx="7536701" cy="2585323"/>
              </a:xfrm>
              <a:blipFill>
                <a:blip r:embed="rId5"/>
                <a:stretch>
                  <a:fillRect l="-2427" t="-3774" b="-377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F1A5C31-DB62-042E-C892-70A6CF065251}"/>
              </a:ext>
            </a:extLst>
          </p:cNvPr>
          <p:cNvSpPr txBox="1"/>
          <p:nvPr/>
        </p:nvSpPr>
        <p:spPr>
          <a:xfrm>
            <a:off x="463849" y="4002913"/>
            <a:ext cx="10051751" cy="2396233"/>
          </a:xfrm>
          <a:prstGeom prst="rect">
            <a:avLst/>
          </a:prstGeom>
          <a:noFill/>
        </p:spPr>
        <p:txBody>
          <a:bodyPr wrap="square">
            <a:spAutoFit/>
          </a:bodyPr>
          <a:lstStyle/>
          <a:p>
            <a:pPr>
              <a:lnSpc>
                <a:spcPct val="110000"/>
              </a:lnSpc>
              <a:spcBef>
                <a:spcPts val="600"/>
              </a:spcBef>
              <a:buNone/>
            </a:pPr>
            <a:r>
              <a:rPr lang="en-US" sz="2400" b="1">
                <a:solidFill>
                  <a:schemeClr val="tx1">
                    <a:alpha val="60000"/>
                  </a:schemeClr>
                </a:solidFill>
                <a:latin typeface="Century" panose="02040604050505020304" pitchFamily="18" charset="0"/>
              </a:rPr>
              <a:t>Why We Needed a New Baseline</a:t>
            </a:r>
          </a:p>
          <a:p>
            <a:pPr>
              <a:lnSpc>
                <a:spcPct val="110000"/>
              </a:lnSpc>
              <a:spcBef>
                <a:spcPts val="600"/>
              </a:spcBef>
              <a:buFont typeface="Arial" panose="020B0604020202020204" pitchFamily="34" charset="0"/>
              <a:buChar char="•"/>
            </a:pPr>
            <a:r>
              <a:rPr lang="en-US" sz="2000">
                <a:solidFill>
                  <a:schemeClr val="tx1">
                    <a:alpha val="60000"/>
                  </a:schemeClr>
                </a:solidFill>
                <a:latin typeface="Century" panose="02040604050505020304" pitchFamily="18" charset="0"/>
              </a:rPr>
              <a:t> </a:t>
            </a:r>
            <a:r>
              <a:rPr lang="en-US" sz="2400">
                <a:solidFill>
                  <a:schemeClr val="tx1">
                    <a:alpha val="60000"/>
                  </a:schemeClr>
                </a:solidFill>
                <a:latin typeface="Century" panose="02040604050505020304" pitchFamily="18" charset="0"/>
              </a:rPr>
              <a:t>Detected boxes existed, but didn’t align with objects.</a:t>
            </a:r>
          </a:p>
          <a:p>
            <a:pPr>
              <a:lnSpc>
                <a:spcPct val="110000"/>
              </a:lnSpc>
              <a:spcBef>
                <a:spcPts val="600"/>
              </a:spcBef>
              <a:buFont typeface="Arial" panose="020B0604020202020204" pitchFamily="34" charset="0"/>
              <a:buChar char="•"/>
            </a:pPr>
            <a:r>
              <a:rPr lang="en-US" sz="2400">
                <a:solidFill>
                  <a:schemeClr val="tx1">
                    <a:alpha val="60000"/>
                  </a:schemeClr>
                </a:solidFill>
                <a:latin typeface="Century" panose="02040604050505020304" pitchFamily="18" charset="0"/>
              </a:rPr>
              <a:t> We couldn’t tell if any improvement was actually an improvement.</a:t>
            </a:r>
          </a:p>
          <a:p>
            <a:pPr>
              <a:lnSpc>
                <a:spcPct val="110000"/>
              </a:lnSpc>
              <a:spcBef>
                <a:spcPts val="600"/>
              </a:spcBef>
              <a:buFont typeface="Arial" panose="020B0604020202020204" pitchFamily="34" charset="0"/>
              <a:buChar char="•"/>
            </a:pPr>
            <a:r>
              <a:rPr lang="en-US" sz="2400">
                <a:solidFill>
                  <a:schemeClr val="tx1">
                    <a:alpha val="60000"/>
                  </a:schemeClr>
                </a:solidFill>
                <a:latin typeface="Century" panose="02040604050505020304" pitchFamily="18" charset="0"/>
              </a:rPr>
              <a:t> Needed clean loss curves and </a:t>
            </a:r>
            <a:r>
              <a:rPr lang="en-US" sz="2400" err="1">
                <a:solidFill>
                  <a:schemeClr val="tx1">
                    <a:alpha val="60000"/>
                  </a:schemeClr>
                </a:solidFill>
                <a:latin typeface="Century" panose="02040604050505020304" pitchFamily="18" charset="0"/>
              </a:rPr>
              <a:t>IoU</a:t>
            </a:r>
            <a:r>
              <a:rPr lang="en-US" sz="2400">
                <a:solidFill>
                  <a:schemeClr val="tx1">
                    <a:alpha val="60000"/>
                  </a:schemeClr>
                </a:solidFill>
                <a:latin typeface="Century" panose="02040604050505020304" pitchFamily="18" charset="0"/>
              </a:rPr>
              <a:t>-based training stability.</a:t>
            </a:r>
          </a:p>
          <a:p>
            <a:pPr>
              <a:lnSpc>
                <a:spcPct val="110000"/>
              </a:lnSpc>
              <a:spcBef>
                <a:spcPts val="600"/>
              </a:spcBef>
              <a:buFont typeface="Arial" panose="020B0604020202020204" pitchFamily="34" charset="0"/>
              <a:buChar char="•"/>
            </a:pPr>
            <a:r>
              <a:rPr lang="en-US" sz="2400">
                <a:solidFill>
                  <a:schemeClr val="tx1">
                    <a:alpha val="60000"/>
                  </a:schemeClr>
                </a:solidFill>
                <a:latin typeface="Century" panose="02040604050505020304" pitchFamily="18" charset="0"/>
              </a:rPr>
              <a:t> Set up a new baseline with better anchors + loss visibility.</a:t>
            </a:r>
          </a:p>
        </p:txBody>
      </p:sp>
      <p:pic>
        <p:nvPicPr>
          <p:cNvPr id="13" name="Picture 12">
            <a:extLst>
              <a:ext uri="{FF2B5EF4-FFF2-40B4-BE49-F238E27FC236}">
                <a16:creationId xmlns:a16="http://schemas.microsoft.com/office/drawing/2014/main" id="{36185531-0963-1ED0-3BC3-76FE5B791287}"/>
              </a:ext>
            </a:extLst>
          </p:cNvPr>
          <p:cNvPicPr>
            <a:picLocks noChangeAspect="1"/>
          </p:cNvPicPr>
          <p:nvPr/>
        </p:nvPicPr>
        <p:blipFill>
          <a:blip r:embed="rId6"/>
          <a:stretch>
            <a:fillRect/>
          </a:stretch>
        </p:blipFill>
        <p:spPr>
          <a:xfrm>
            <a:off x="7613150" y="1326899"/>
            <a:ext cx="4329700" cy="2630704"/>
          </a:xfrm>
          <a:prstGeom prst="rect">
            <a:avLst/>
          </a:prstGeom>
          <a:ln w="28575">
            <a:solidFill>
              <a:schemeClr val="bg2">
                <a:lumMod val="25000"/>
                <a:lumOff val="75000"/>
              </a:schemeClr>
            </a:solidFill>
          </a:ln>
        </p:spPr>
      </p:pic>
      <p:sp>
        <p:nvSpPr>
          <p:cNvPr id="14" name="TextBox 13">
            <a:extLst>
              <a:ext uri="{FF2B5EF4-FFF2-40B4-BE49-F238E27FC236}">
                <a16:creationId xmlns:a16="http://schemas.microsoft.com/office/drawing/2014/main" id="{3F9AAA15-64CE-CBA7-F591-EF235BB14236}"/>
              </a:ext>
            </a:extLst>
          </p:cNvPr>
          <p:cNvSpPr txBox="1"/>
          <p:nvPr/>
        </p:nvSpPr>
        <p:spPr>
          <a:xfrm>
            <a:off x="8558599" y="4057988"/>
            <a:ext cx="3384251" cy="830997"/>
          </a:xfrm>
          <a:prstGeom prst="rect">
            <a:avLst/>
          </a:prstGeom>
          <a:noFill/>
        </p:spPr>
        <p:txBody>
          <a:bodyPr wrap="square" rtlCol="0">
            <a:spAutoFit/>
          </a:bodyPr>
          <a:lstStyle/>
          <a:p>
            <a:pPr algn="r">
              <a:buNone/>
            </a:pPr>
            <a:r>
              <a:rPr lang="en-US" sz="1600" b="1"/>
              <a:t>Figure:</a:t>
            </a:r>
            <a:r>
              <a:rPr lang="en-US" sz="1600"/>
              <a:t> Old baseline loss — values unreliable due to noisy, random outputs.</a:t>
            </a:r>
          </a:p>
        </p:txBody>
      </p:sp>
      <p:sp>
        <p:nvSpPr>
          <p:cNvPr id="17" name="TextBox 16">
            <a:extLst>
              <a:ext uri="{FF2B5EF4-FFF2-40B4-BE49-F238E27FC236}">
                <a16:creationId xmlns:a16="http://schemas.microsoft.com/office/drawing/2014/main" id="{EC0687DE-EEA1-F987-A184-355148A386A6}"/>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4</a:t>
            </a:r>
          </a:p>
        </p:txBody>
      </p:sp>
      <p:pic>
        <p:nvPicPr>
          <p:cNvPr id="27" name="Audio 26">
            <a:hlinkClick r:id="" action="ppaction://media"/>
            <a:extLst>
              <a:ext uri="{FF2B5EF4-FFF2-40B4-BE49-F238E27FC236}">
                <a16:creationId xmlns:a16="http://schemas.microsoft.com/office/drawing/2014/main" id="{1A00CF3D-DF84-5A33-A933-753D11B3D6C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5159280"/>
      </p:ext>
    </p:extLst>
  </p:cSld>
  <p:clrMapOvr>
    <a:masterClrMapping/>
  </p:clrMapOvr>
  <mc:AlternateContent xmlns:mc="http://schemas.openxmlformats.org/markup-compatibility/2006" xmlns:p14="http://schemas.microsoft.com/office/powerpoint/2010/main">
    <mc:Choice Requires="p14">
      <p:transition spd="slow" p14:dur="2000" advTm="38598"/>
    </mc:Choice>
    <mc:Fallback xmlns="">
      <p:transition spd="slow" advTm="38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952FD-1239-75B7-ED82-64D707F09F75}"/>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6074E4D-4CDD-6DF9-F4F0-34645083854F}"/>
              </a:ext>
            </a:extLst>
          </p:cNvPr>
          <p:cNvSpPr>
            <a:spLocks noGrp="1"/>
          </p:cNvSpPr>
          <p:nvPr>
            <p:ph idx="1"/>
          </p:nvPr>
        </p:nvSpPr>
        <p:spPr>
          <a:xfrm>
            <a:off x="463849" y="1232900"/>
            <a:ext cx="6140151" cy="5188201"/>
          </a:xfrm>
        </p:spPr>
        <p:txBody>
          <a:bodyPr>
            <a:normAutofit/>
          </a:bodyPr>
          <a:lstStyle/>
          <a:p>
            <a:pPr marL="0" indent="0">
              <a:spcBef>
                <a:spcPts val="600"/>
              </a:spcBef>
              <a:spcAft>
                <a:spcPts val="0"/>
              </a:spcAft>
              <a:buNone/>
            </a:pPr>
            <a:r>
              <a:rPr lang="en-US" b="1">
                <a:latin typeface="Century" panose="02040604050505020304" pitchFamily="18" charset="0"/>
              </a:rPr>
              <a:t>New Baseline – Stable Training Run</a:t>
            </a:r>
          </a:p>
          <a:p>
            <a:pPr>
              <a:spcBef>
                <a:spcPts val="1200"/>
              </a:spcBef>
              <a:spcAft>
                <a:spcPts val="0"/>
              </a:spcAft>
            </a:pPr>
            <a:r>
              <a:rPr lang="en-US" sz="2000">
                <a:latin typeface="Century" panose="02040604050505020304" pitchFamily="18" charset="0"/>
              </a:rPr>
              <a:t>Improved architecture + better anchor tuning.</a:t>
            </a:r>
          </a:p>
          <a:p>
            <a:pPr>
              <a:spcBef>
                <a:spcPts val="1200"/>
              </a:spcBef>
              <a:spcAft>
                <a:spcPts val="0"/>
              </a:spcAft>
            </a:pPr>
            <a:r>
              <a:rPr lang="en-US" sz="2000">
                <a:latin typeface="Century" panose="02040604050505020304" pitchFamily="18" charset="0"/>
              </a:rPr>
              <a:t>Loss trends are more meaningful :</a:t>
            </a:r>
          </a:p>
          <a:p>
            <a:pPr lvl="1">
              <a:spcBef>
                <a:spcPts val="1200"/>
              </a:spcBef>
              <a:spcAft>
                <a:spcPts val="0"/>
              </a:spcAft>
            </a:pPr>
            <a:r>
              <a:rPr lang="en-US" b="1">
                <a:latin typeface="Century" panose="02040604050505020304" pitchFamily="18" charset="0"/>
              </a:rPr>
              <a:t>Classification Loss </a:t>
            </a:r>
            <a:r>
              <a:rPr lang="en-US">
                <a:latin typeface="Century" panose="02040604050505020304" pitchFamily="18" charset="0"/>
              </a:rPr>
              <a:t>: Very Low early on</a:t>
            </a:r>
          </a:p>
          <a:p>
            <a:pPr lvl="1">
              <a:spcBef>
                <a:spcPts val="1200"/>
              </a:spcBef>
              <a:spcAft>
                <a:spcPts val="0"/>
              </a:spcAft>
            </a:pPr>
            <a:r>
              <a:rPr lang="en-US" b="1">
                <a:latin typeface="Century" panose="02040604050505020304" pitchFamily="18" charset="0"/>
              </a:rPr>
              <a:t>Box Regression Loss </a:t>
            </a:r>
            <a:r>
              <a:rPr lang="en-US">
                <a:latin typeface="Century" panose="02040604050505020304" pitchFamily="18" charset="0"/>
              </a:rPr>
              <a:t>: Still High, but Steadily Decreasing</a:t>
            </a:r>
          </a:p>
          <a:p>
            <a:pPr>
              <a:spcBef>
                <a:spcPts val="1200"/>
              </a:spcBef>
              <a:spcAft>
                <a:spcPts val="0"/>
              </a:spcAft>
            </a:pPr>
            <a:r>
              <a:rPr lang="en-US" sz="2000">
                <a:latin typeface="Century" panose="02040604050505020304" pitchFamily="18" charset="0"/>
              </a:rPr>
              <a:t>Provides a solid launch point for evaluating future improvements.</a:t>
            </a:r>
          </a:p>
          <a:p>
            <a:pPr marL="0" indent="0">
              <a:spcBef>
                <a:spcPts val="600"/>
              </a:spcBef>
              <a:spcAft>
                <a:spcPts val="0"/>
              </a:spcAft>
              <a:buNone/>
            </a:pPr>
            <a:endParaRPr lang="en-US" b="1">
              <a:latin typeface="Century" panose="02040604050505020304" pitchFamily="18" charset="0"/>
            </a:endParaRPr>
          </a:p>
        </p:txBody>
      </p:sp>
      <p:pic>
        <p:nvPicPr>
          <p:cNvPr id="10" name="Picture 9">
            <a:extLst>
              <a:ext uri="{FF2B5EF4-FFF2-40B4-BE49-F238E27FC236}">
                <a16:creationId xmlns:a16="http://schemas.microsoft.com/office/drawing/2014/main" id="{E8DA0FB6-29FB-DCD0-6A7F-7DCF8CC1325A}"/>
              </a:ext>
            </a:extLst>
          </p:cNvPr>
          <p:cNvPicPr>
            <a:picLocks noChangeAspect="1"/>
          </p:cNvPicPr>
          <p:nvPr/>
        </p:nvPicPr>
        <p:blipFill>
          <a:blip r:embed="rId5"/>
          <a:stretch>
            <a:fillRect/>
          </a:stretch>
        </p:blipFill>
        <p:spPr>
          <a:xfrm>
            <a:off x="6937435" y="1250910"/>
            <a:ext cx="4790716" cy="3911639"/>
          </a:xfrm>
          <a:prstGeom prst="rect">
            <a:avLst/>
          </a:prstGeom>
          <a:ln w="28575">
            <a:solidFill>
              <a:schemeClr val="bg2">
                <a:lumMod val="25000"/>
                <a:lumOff val="75000"/>
              </a:schemeClr>
            </a:solidFill>
          </a:ln>
        </p:spPr>
      </p:pic>
      <p:pic>
        <p:nvPicPr>
          <p:cNvPr id="3" name="Picture 2">
            <a:extLst>
              <a:ext uri="{FF2B5EF4-FFF2-40B4-BE49-F238E27FC236}">
                <a16:creationId xmlns:a16="http://schemas.microsoft.com/office/drawing/2014/main" id="{AF1B2E84-D9CE-1328-8887-0FCEC4664CFA}"/>
              </a:ext>
            </a:extLst>
          </p:cNvPr>
          <p:cNvPicPr>
            <a:picLocks noChangeAspect="1"/>
          </p:cNvPicPr>
          <p:nvPr/>
        </p:nvPicPr>
        <p:blipFill>
          <a:blip r:embed="rId6"/>
          <a:stretch>
            <a:fillRect/>
          </a:stretch>
        </p:blipFill>
        <p:spPr>
          <a:xfrm>
            <a:off x="685666" y="4438164"/>
            <a:ext cx="2001171" cy="2107396"/>
          </a:xfrm>
          <a:prstGeom prst="rect">
            <a:avLst/>
          </a:prstGeom>
          <a:ln w="28575">
            <a:solidFill>
              <a:schemeClr val="bg2">
                <a:lumMod val="25000"/>
                <a:lumOff val="75000"/>
              </a:schemeClr>
            </a:solidFill>
          </a:ln>
        </p:spPr>
      </p:pic>
      <p:pic>
        <p:nvPicPr>
          <p:cNvPr id="5" name="Picture 4">
            <a:extLst>
              <a:ext uri="{FF2B5EF4-FFF2-40B4-BE49-F238E27FC236}">
                <a16:creationId xmlns:a16="http://schemas.microsoft.com/office/drawing/2014/main" id="{7A83258A-6C90-8AC5-213E-B7999B837329}"/>
              </a:ext>
            </a:extLst>
          </p:cNvPr>
          <p:cNvPicPr>
            <a:picLocks noChangeAspect="1"/>
          </p:cNvPicPr>
          <p:nvPr/>
        </p:nvPicPr>
        <p:blipFill>
          <a:blip r:embed="rId7"/>
          <a:stretch>
            <a:fillRect/>
          </a:stretch>
        </p:blipFill>
        <p:spPr>
          <a:xfrm>
            <a:off x="4348831" y="4438163"/>
            <a:ext cx="2001170" cy="2107397"/>
          </a:xfrm>
          <a:prstGeom prst="rect">
            <a:avLst/>
          </a:prstGeom>
          <a:ln w="28575">
            <a:solidFill>
              <a:schemeClr val="bg2">
                <a:lumMod val="25000"/>
                <a:lumOff val="75000"/>
              </a:schemeClr>
            </a:solidFill>
          </a:ln>
        </p:spPr>
      </p:pic>
      <p:sp>
        <p:nvSpPr>
          <p:cNvPr id="12" name="TextBox 11">
            <a:extLst>
              <a:ext uri="{FF2B5EF4-FFF2-40B4-BE49-F238E27FC236}">
                <a16:creationId xmlns:a16="http://schemas.microsoft.com/office/drawing/2014/main" id="{61F34F9B-0D93-2531-6D2B-39B54536E04C}"/>
              </a:ext>
            </a:extLst>
          </p:cNvPr>
          <p:cNvSpPr txBox="1"/>
          <p:nvPr/>
        </p:nvSpPr>
        <p:spPr>
          <a:xfrm>
            <a:off x="6937435" y="5438091"/>
            <a:ext cx="4790716" cy="830997"/>
          </a:xfrm>
          <a:prstGeom prst="rect">
            <a:avLst/>
          </a:prstGeom>
          <a:noFill/>
        </p:spPr>
        <p:txBody>
          <a:bodyPr wrap="square" rtlCol="0">
            <a:spAutoFit/>
          </a:bodyPr>
          <a:lstStyle/>
          <a:p>
            <a:pPr algn="just">
              <a:buNone/>
            </a:pPr>
            <a:r>
              <a:rPr lang="en-US" sz="1600" b="1"/>
              <a:t>Figure:</a:t>
            </a:r>
            <a:r>
              <a:rPr lang="en-US" sz="1600"/>
              <a:t> New baseline training loss. Classification loss (blue) quickly drops, while box loss (orange) decreases slowly, showing potential for better localization.</a:t>
            </a:r>
          </a:p>
        </p:txBody>
      </p:sp>
      <p:sp>
        <p:nvSpPr>
          <p:cNvPr id="13" name="Title 1">
            <a:extLst>
              <a:ext uri="{FF2B5EF4-FFF2-40B4-BE49-F238E27FC236}">
                <a16:creationId xmlns:a16="http://schemas.microsoft.com/office/drawing/2014/main" id="{B9E51F76-B3FF-AB01-5E60-BF9D4F53B9BA}"/>
              </a:ext>
            </a:extLst>
          </p:cNvPr>
          <p:cNvSpPr txBox="1">
            <a:spLocks/>
          </p:cNvSpPr>
          <p:nvPr/>
        </p:nvSpPr>
        <p:spPr>
          <a:xfrm>
            <a:off x="463849" y="458854"/>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a:t>Baseline Performance :  </a:t>
            </a:r>
            <a:r>
              <a:rPr lang="en-US" i="1"/>
              <a:t>New Baseline</a:t>
            </a:r>
          </a:p>
        </p:txBody>
      </p:sp>
      <p:sp>
        <p:nvSpPr>
          <p:cNvPr id="15" name="Isosceles Triangle 14">
            <a:extLst>
              <a:ext uri="{FF2B5EF4-FFF2-40B4-BE49-F238E27FC236}">
                <a16:creationId xmlns:a16="http://schemas.microsoft.com/office/drawing/2014/main" id="{55BE3822-7DBF-BB40-980C-7D5526247AF1}"/>
              </a:ext>
            </a:extLst>
          </p:cNvPr>
          <p:cNvSpPr/>
          <p:nvPr/>
        </p:nvSpPr>
        <p:spPr>
          <a:xfrm rot="5400000">
            <a:off x="3162735" y="5120523"/>
            <a:ext cx="768485" cy="635136"/>
          </a:xfrm>
          <a:prstGeom prst="triangle">
            <a:avLst/>
          </a:prstGeom>
          <a:solidFill>
            <a:schemeClr val="bg2">
              <a:lumMod val="25000"/>
              <a:lumOff val="75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4EF37E5-1390-D9D0-A2E6-0833200E9C2F}"/>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5</a:t>
            </a:r>
          </a:p>
        </p:txBody>
      </p:sp>
      <p:pic>
        <p:nvPicPr>
          <p:cNvPr id="41" name="Audio 40">
            <a:hlinkClick r:id="" action="ppaction://media"/>
            <a:extLst>
              <a:ext uri="{FF2B5EF4-FFF2-40B4-BE49-F238E27FC236}">
                <a16:creationId xmlns:a16="http://schemas.microsoft.com/office/drawing/2014/main" id="{FB71D318-7378-5B3D-117F-53B7138443A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7614795"/>
      </p:ext>
    </p:extLst>
  </p:cSld>
  <p:clrMapOvr>
    <a:masterClrMapping/>
  </p:clrMapOvr>
  <mc:AlternateContent xmlns:mc="http://schemas.openxmlformats.org/markup-compatibility/2006" xmlns:p14="http://schemas.microsoft.com/office/powerpoint/2010/main">
    <mc:Choice Requires="p14">
      <p:transition spd="slow" p14:dur="2000" advTm="39042"/>
    </mc:Choice>
    <mc:Fallback xmlns="">
      <p:transition spd="slow" advTm="39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EF7175-A079-9BC5-234E-F56AE7133FA3}"/>
              </a:ext>
            </a:extLst>
          </p:cNvPr>
          <p:cNvSpPr txBox="1">
            <a:spLocks/>
          </p:cNvSpPr>
          <p:nvPr/>
        </p:nvSpPr>
        <p:spPr>
          <a:xfrm>
            <a:off x="463849" y="458854"/>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a:t>Improvement Techniques Overview</a:t>
            </a:r>
            <a:endParaRPr lang="en-US" i="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C669A4C-E3FA-A0A7-56DD-C7CF979BCC39}"/>
                  </a:ext>
                </a:extLst>
              </p:cNvPr>
              <p:cNvSpPr txBox="1">
                <a:spLocks/>
              </p:cNvSpPr>
              <p:nvPr/>
            </p:nvSpPr>
            <p:spPr>
              <a:xfrm>
                <a:off x="463849" y="1326899"/>
                <a:ext cx="11499551" cy="5253073"/>
              </a:xfrm>
              <a:prstGeom prst="rect">
                <a:avLst/>
              </a:prstGeom>
            </p:spPr>
            <p:txBody>
              <a:bodyPr vert="horz" wrap="square" lIns="0" tIns="0" rIns="0" bIns="0" rtlCol="0">
                <a:normAutofit fontScale="700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1200"/>
                  </a:spcBef>
                  <a:spcAft>
                    <a:spcPts val="0"/>
                  </a:spcAft>
                  <a:buNone/>
                </a:pPr>
                <a:r>
                  <a:rPr lang="en-US" sz="3200" b="1">
                    <a:latin typeface="Century" panose="02040604050505020304" pitchFamily="18" charset="0"/>
                  </a:rPr>
                  <a:t>1. Anchor Tuning Fixes </a:t>
                </a:r>
                <a14:m>
                  <m:oMath xmlns:m="http://schemas.openxmlformats.org/officeDocument/2006/math">
                    <m:r>
                      <a:rPr lang="en-US" sz="3200" b="0" i="1" smtClean="0">
                        <a:latin typeface="Cambria Math" panose="02040503050406030204" pitchFamily="18" charset="0"/>
                      </a:rPr>
                      <m:t>→</m:t>
                    </m:r>
                  </m:oMath>
                </a14:m>
                <a:r>
                  <a:rPr lang="en-US" sz="3200">
                    <a:latin typeface="Century" panose="02040604050505020304" pitchFamily="18" charset="0"/>
                  </a:rPr>
                  <a:t> </a:t>
                </a:r>
              </a:p>
              <a:p>
                <a:pPr marL="0" indent="0" algn="just">
                  <a:spcBef>
                    <a:spcPts val="1200"/>
                  </a:spcBef>
                  <a:spcAft>
                    <a:spcPts val="0"/>
                  </a:spcAft>
                  <a:buNone/>
                </a:pPr>
                <a:r>
                  <a:rPr lang="en-US" sz="3000">
                    <a:latin typeface="Century" panose="02040604050505020304" pitchFamily="18" charset="0"/>
                  </a:rPr>
                  <a:t>	Adjusted anchor scales and placement to better match ground truth boxes.</a:t>
                </a:r>
              </a:p>
              <a:p>
                <a:pPr marL="0" indent="0" algn="just">
                  <a:spcBef>
                    <a:spcPts val="1200"/>
                  </a:spcBef>
                  <a:spcAft>
                    <a:spcPts val="0"/>
                  </a:spcAft>
                  <a:buNone/>
                </a:pPr>
                <a:r>
                  <a:rPr lang="en-US" sz="3200" b="1">
                    <a:latin typeface="Century" panose="02040604050505020304" pitchFamily="18" charset="0"/>
                  </a:rPr>
                  <a:t>2. Improved Matching Logic </a:t>
                </a:r>
                <a14:m>
                  <m:oMath xmlns:m="http://schemas.openxmlformats.org/officeDocument/2006/math">
                    <m:r>
                      <a:rPr lang="en-US" sz="3200" b="0" i="1" smtClean="0">
                        <a:latin typeface="Cambria Math" panose="02040503050406030204" pitchFamily="18" charset="0"/>
                      </a:rPr>
                      <m:t>→</m:t>
                    </m:r>
                  </m:oMath>
                </a14:m>
                <a:r>
                  <a:rPr lang="en-US" sz="3200">
                    <a:latin typeface="Century" panose="02040604050505020304" pitchFamily="18" charset="0"/>
                  </a:rPr>
                  <a:t> </a:t>
                </a:r>
              </a:p>
              <a:p>
                <a:pPr marL="0" indent="0" algn="just">
                  <a:spcBef>
                    <a:spcPts val="1200"/>
                  </a:spcBef>
                  <a:spcAft>
                    <a:spcPts val="0"/>
                  </a:spcAft>
                  <a:buNone/>
                </a:pPr>
                <a:r>
                  <a:rPr lang="en-US" sz="3000">
                    <a:latin typeface="Century" panose="02040604050505020304" pitchFamily="18" charset="0"/>
                  </a:rPr>
                  <a:t>	Rewrote anchor matching with dynamic </a:t>
                </a:r>
                <a:r>
                  <a:rPr lang="en-US" sz="3000" err="1">
                    <a:latin typeface="Century" panose="02040604050505020304" pitchFamily="18" charset="0"/>
                  </a:rPr>
                  <a:t>IoU</a:t>
                </a:r>
                <a:r>
                  <a:rPr lang="en-US" sz="3000">
                    <a:latin typeface="Century" panose="02040604050505020304" pitchFamily="18" charset="0"/>
                  </a:rPr>
                  <a:t> and best match assignment.</a:t>
                </a:r>
              </a:p>
              <a:p>
                <a:pPr marL="0" indent="0" algn="just">
                  <a:spcBef>
                    <a:spcPts val="1200"/>
                  </a:spcBef>
                  <a:spcAft>
                    <a:spcPts val="0"/>
                  </a:spcAft>
                  <a:buNone/>
                </a:pPr>
                <a:r>
                  <a:rPr lang="en-US" sz="3200" b="1">
                    <a:latin typeface="Century" panose="02040604050505020304" pitchFamily="18" charset="0"/>
                  </a:rPr>
                  <a:t>3. Box Delta Debugging </a:t>
                </a:r>
                <a14:m>
                  <m:oMath xmlns:m="http://schemas.openxmlformats.org/officeDocument/2006/math">
                    <m:r>
                      <a:rPr lang="en-US" sz="3200" b="0" i="1" smtClean="0">
                        <a:latin typeface="Cambria Math" panose="02040503050406030204" pitchFamily="18" charset="0"/>
                      </a:rPr>
                      <m:t>→</m:t>
                    </m:r>
                  </m:oMath>
                </a14:m>
                <a:r>
                  <a:rPr lang="en-US" sz="3200">
                    <a:latin typeface="Century" panose="02040604050505020304" pitchFamily="18" charset="0"/>
                  </a:rPr>
                  <a:t> </a:t>
                </a:r>
              </a:p>
              <a:p>
                <a:pPr marL="0" indent="0" algn="just">
                  <a:spcBef>
                    <a:spcPts val="1200"/>
                  </a:spcBef>
                  <a:spcAft>
                    <a:spcPts val="0"/>
                  </a:spcAft>
                  <a:buNone/>
                </a:pPr>
                <a:r>
                  <a:rPr lang="en-US" sz="3200">
                    <a:latin typeface="Century" panose="02040604050505020304" pitchFamily="18" charset="0"/>
                  </a:rPr>
                  <a:t>	</a:t>
                </a:r>
                <a:r>
                  <a:rPr lang="en-US" sz="3000">
                    <a:latin typeface="Century" panose="02040604050505020304" pitchFamily="18" charset="0"/>
                  </a:rPr>
                  <a:t>Fixed errors in how predicted deltas were applied to anchors.</a:t>
                </a:r>
              </a:p>
              <a:p>
                <a:pPr marL="0" indent="0" algn="just">
                  <a:spcBef>
                    <a:spcPts val="1200"/>
                  </a:spcBef>
                  <a:spcAft>
                    <a:spcPts val="0"/>
                  </a:spcAft>
                  <a:buNone/>
                </a:pPr>
                <a:r>
                  <a:rPr lang="en-US" sz="3200" b="1">
                    <a:latin typeface="Century" panose="02040604050505020304" pitchFamily="18" charset="0"/>
                  </a:rPr>
                  <a:t>4. Memory &amp; Batch Tuning </a:t>
                </a:r>
                <a14:m>
                  <m:oMath xmlns:m="http://schemas.openxmlformats.org/officeDocument/2006/math">
                    <m:r>
                      <a:rPr lang="en-US" sz="3200" b="0" i="1" smtClean="0">
                        <a:latin typeface="Cambria Math" panose="02040503050406030204" pitchFamily="18" charset="0"/>
                      </a:rPr>
                      <m:t>→</m:t>
                    </m:r>
                  </m:oMath>
                </a14:m>
                <a:r>
                  <a:rPr lang="en-US" sz="3200">
                    <a:latin typeface="Century" panose="02040604050505020304" pitchFamily="18" charset="0"/>
                  </a:rPr>
                  <a:t> </a:t>
                </a:r>
              </a:p>
              <a:p>
                <a:pPr marL="0" indent="0" algn="just">
                  <a:spcBef>
                    <a:spcPts val="1200"/>
                  </a:spcBef>
                  <a:spcAft>
                    <a:spcPts val="0"/>
                  </a:spcAft>
                  <a:buNone/>
                </a:pPr>
                <a:r>
                  <a:rPr lang="en-US" sz="3200">
                    <a:latin typeface="Century" panose="02040604050505020304" pitchFamily="18" charset="0"/>
                  </a:rPr>
                  <a:t>	</a:t>
                </a:r>
                <a:r>
                  <a:rPr lang="en-US" sz="3000">
                    <a:latin typeface="Century" panose="02040604050505020304" pitchFamily="18" charset="0"/>
                  </a:rPr>
                  <a:t>Reduced batch size and added subset config to avoid crashes.</a:t>
                </a:r>
              </a:p>
              <a:p>
                <a:pPr marL="0" indent="0" algn="just">
                  <a:spcBef>
                    <a:spcPts val="1200"/>
                  </a:spcBef>
                  <a:spcAft>
                    <a:spcPts val="0"/>
                  </a:spcAft>
                  <a:buNone/>
                </a:pPr>
                <a:r>
                  <a:rPr lang="en-US" sz="3200" b="1">
                    <a:latin typeface="Century" panose="02040604050505020304" pitchFamily="18" charset="0"/>
                  </a:rPr>
                  <a:t>5.</a:t>
                </a:r>
                <a:r>
                  <a:rPr lang="en-US" sz="3000" b="1">
                    <a:latin typeface="Century" panose="02040604050505020304" pitchFamily="18" charset="0"/>
                  </a:rPr>
                  <a:t> Loss Balancing &amp; Schedule Optimization </a:t>
                </a:r>
                <a14:m>
                  <m:oMath xmlns:m="http://schemas.openxmlformats.org/officeDocument/2006/math">
                    <m:r>
                      <a:rPr lang="en-US" sz="3000" b="1" i="1" smtClean="0">
                        <a:latin typeface="Cambria Math" panose="02040503050406030204" pitchFamily="18" charset="0"/>
                      </a:rPr>
                      <m:t>→</m:t>
                    </m:r>
                  </m:oMath>
                </a14:m>
                <a:endParaRPr lang="en-US" sz="3000">
                  <a:latin typeface="Century" panose="02040604050505020304" pitchFamily="18" charset="0"/>
                </a:endParaRPr>
              </a:p>
              <a:p>
                <a:pPr marL="0" indent="0" algn="just">
                  <a:spcBef>
                    <a:spcPts val="1200"/>
                  </a:spcBef>
                  <a:spcAft>
                    <a:spcPts val="0"/>
                  </a:spcAft>
                  <a:buNone/>
                </a:pPr>
                <a:r>
                  <a:rPr lang="en-US" sz="3000">
                    <a:latin typeface="Century" panose="02040604050505020304" pitchFamily="18" charset="0"/>
                  </a:rPr>
                  <a:t>	Reweighted losses, extended warmup, and eased LR decay for more stable training.</a:t>
                </a:r>
              </a:p>
            </p:txBody>
          </p:sp>
        </mc:Choice>
        <mc:Fallback xmlns="">
          <p:sp>
            <p:nvSpPr>
              <p:cNvPr id="7" name="Content Placeholder 2">
                <a:extLst>
                  <a:ext uri="{FF2B5EF4-FFF2-40B4-BE49-F238E27FC236}">
                    <a16:creationId xmlns:a16="http://schemas.microsoft.com/office/drawing/2014/main" id="{0C669A4C-E3FA-A0A7-56DD-C7CF979BCC39}"/>
                  </a:ext>
                </a:extLst>
              </p:cNvPr>
              <p:cNvSpPr txBox="1">
                <a:spLocks noRot="1" noChangeAspect="1" noMove="1" noResize="1" noEditPoints="1" noAdjustHandles="1" noChangeArrowheads="1" noChangeShapeType="1" noTextEdit="1"/>
              </p:cNvSpPr>
              <p:nvPr/>
            </p:nvSpPr>
            <p:spPr>
              <a:xfrm>
                <a:off x="463849" y="1326899"/>
                <a:ext cx="11499551" cy="5253073"/>
              </a:xfrm>
              <a:prstGeom prst="rect">
                <a:avLst/>
              </a:prstGeom>
              <a:blipFill>
                <a:blip r:embed="rId5"/>
                <a:stretch>
                  <a:fillRect l="-1484" t="-243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C7A2CD5-B5C9-239E-6112-F5CAEB3F713D}"/>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6</a:t>
            </a:r>
          </a:p>
        </p:txBody>
      </p:sp>
      <p:pic>
        <p:nvPicPr>
          <p:cNvPr id="51" name="Audio 50">
            <a:hlinkClick r:id="" action="ppaction://media"/>
            <a:extLst>
              <a:ext uri="{FF2B5EF4-FFF2-40B4-BE49-F238E27FC236}">
                <a16:creationId xmlns:a16="http://schemas.microsoft.com/office/drawing/2014/main" id="{734E3A47-D08D-0233-63C2-86547B63419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7385297"/>
      </p:ext>
    </p:extLst>
  </p:cSld>
  <p:clrMapOvr>
    <a:masterClrMapping/>
  </p:clrMapOvr>
  <mc:AlternateContent xmlns:mc="http://schemas.openxmlformats.org/markup-compatibility/2006" xmlns:p14="http://schemas.microsoft.com/office/powerpoint/2010/main">
    <mc:Choice Requires="p14">
      <p:transition spd="slow" p14:dur="2000" advTm="36207"/>
    </mc:Choice>
    <mc:Fallback xmlns="">
      <p:transition spd="slow" advTm="36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04ED974-7D90-C765-9205-92886E63FE57}"/>
                  </a:ext>
                </a:extLst>
              </p:cNvPr>
              <p:cNvSpPr>
                <a:spLocks noGrp="1"/>
              </p:cNvSpPr>
              <p:nvPr>
                <p:ph idx="1"/>
              </p:nvPr>
            </p:nvSpPr>
            <p:spPr>
              <a:xfrm>
                <a:off x="463849" y="1339250"/>
                <a:ext cx="6088402" cy="1844990"/>
              </a:xfrm>
            </p:spPr>
            <p:txBody>
              <a:bodyPr>
                <a:normAutofit lnSpcReduction="10000"/>
              </a:bodyPr>
              <a:lstStyle/>
              <a:p>
                <a:pPr marL="0" indent="0">
                  <a:spcBef>
                    <a:spcPts val="600"/>
                  </a:spcBef>
                  <a:spcAft>
                    <a:spcPts val="0"/>
                  </a:spcAft>
                  <a:buNone/>
                </a:pPr>
                <a:r>
                  <a:rPr lang="en-US" b="1">
                    <a:latin typeface="Century" panose="02040604050505020304" pitchFamily="18" charset="0"/>
                  </a:rPr>
                  <a:t>The Problem :</a:t>
                </a:r>
              </a:p>
              <a:p>
                <a:pPr>
                  <a:spcBef>
                    <a:spcPts val="600"/>
                  </a:spcBef>
                  <a:spcAft>
                    <a:spcPts val="0"/>
                  </a:spcAft>
                </a:pPr>
                <a:r>
                  <a:rPr lang="en-US" sz="2000">
                    <a:latin typeface="Century" panose="02040604050505020304" pitchFamily="18" charset="0"/>
                  </a:rPr>
                  <a:t>Anchors were too small, too centered, or clipped at image edges.</a:t>
                </a:r>
              </a:p>
              <a:p>
                <a:pPr>
                  <a:spcBef>
                    <a:spcPts val="600"/>
                  </a:spcBef>
                  <a:spcAft>
                    <a:spcPts val="0"/>
                  </a:spcAft>
                </a:pPr>
                <a:r>
                  <a:rPr lang="en-US" sz="2000">
                    <a:latin typeface="Century" panose="02040604050505020304" pitchFamily="18" charset="0"/>
                  </a:rPr>
                  <a:t>Most anchors didn’t overlap with any ground truth box </a:t>
                </a:r>
                <a14:m>
                  <m:oMath xmlns:m="http://schemas.openxmlformats.org/officeDocument/2006/math">
                    <m:r>
                      <a:rPr lang="en-US" sz="2000" b="0" i="1" smtClean="0">
                        <a:latin typeface="Cambria Math" panose="02040503050406030204" pitchFamily="18" charset="0"/>
                      </a:rPr>
                      <m:t>→</m:t>
                    </m:r>
                  </m:oMath>
                </a14:m>
                <a:r>
                  <a:rPr lang="en-US" sz="2000">
                    <a:latin typeface="Century" panose="02040604050505020304" pitchFamily="18" charset="0"/>
                  </a:rPr>
                  <a:t> poor learning.</a:t>
                </a:r>
              </a:p>
            </p:txBody>
          </p:sp>
        </mc:Choice>
        <mc:Fallback xmlns="">
          <p:sp>
            <p:nvSpPr>
              <p:cNvPr id="5" name="Content Placeholder 2">
                <a:extLst>
                  <a:ext uri="{FF2B5EF4-FFF2-40B4-BE49-F238E27FC236}">
                    <a16:creationId xmlns:a16="http://schemas.microsoft.com/office/drawing/2014/main" id="{204ED974-7D90-C765-9205-92886E63FE57}"/>
                  </a:ext>
                </a:extLst>
              </p:cNvPr>
              <p:cNvSpPr>
                <a:spLocks noGrp="1" noRot="1" noChangeAspect="1" noMove="1" noResize="1" noEditPoints="1" noAdjustHandles="1" noChangeArrowheads="1" noChangeShapeType="1" noTextEdit="1"/>
              </p:cNvSpPr>
              <p:nvPr>
                <p:ph idx="1"/>
              </p:nvPr>
            </p:nvSpPr>
            <p:spPr>
              <a:xfrm>
                <a:off x="463849" y="1339250"/>
                <a:ext cx="6088402" cy="1844990"/>
              </a:xfrm>
              <a:blipFill>
                <a:blip r:embed="rId5"/>
                <a:stretch>
                  <a:fillRect l="-3003" t="-5298" b="-264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17DA9697-2A0F-EBBE-D1C2-44871C93CEAE}"/>
              </a:ext>
            </a:extLst>
          </p:cNvPr>
          <p:cNvSpPr txBox="1">
            <a:spLocks/>
          </p:cNvSpPr>
          <p:nvPr/>
        </p:nvSpPr>
        <p:spPr>
          <a:xfrm>
            <a:off x="463849" y="3315480"/>
            <a:ext cx="5403552" cy="3451226"/>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a:latin typeface="Century" panose="02040604050505020304" pitchFamily="18" charset="0"/>
              </a:rPr>
              <a:t>What We Changed :</a:t>
            </a:r>
          </a:p>
          <a:p>
            <a:pPr>
              <a:spcBef>
                <a:spcPts val="600"/>
              </a:spcBef>
              <a:spcAft>
                <a:spcPts val="0"/>
              </a:spcAft>
            </a:pPr>
            <a:r>
              <a:rPr lang="en-US" sz="2000">
                <a:latin typeface="Century" panose="02040604050505020304" pitchFamily="18" charset="0"/>
              </a:rPr>
              <a:t>Increased Base Sizes → better coverage across object sizes.</a:t>
            </a:r>
          </a:p>
          <a:p>
            <a:pPr>
              <a:spcBef>
                <a:spcPts val="600"/>
              </a:spcBef>
              <a:spcAft>
                <a:spcPts val="0"/>
              </a:spcAft>
            </a:pPr>
            <a:r>
              <a:rPr lang="en-US" sz="2000">
                <a:latin typeface="Century" panose="02040604050505020304" pitchFamily="18" charset="0"/>
              </a:rPr>
              <a:t>Refined Scales &amp; Aspect Ratios.</a:t>
            </a:r>
          </a:p>
          <a:p>
            <a:pPr>
              <a:spcBef>
                <a:spcPts val="600"/>
              </a:spcBef>
              <a:spcAft>
                <a:spcPts val="0"/>
              </a:spcAft>
            </a:pPr>
            <a:r>
              <a:rPr lang="en-US" sz="2000">
                <a:latin typeface="Century" panose="02040604050505020304" pitchFamily="18" charset="0"/>
              </a:rPr>
              <a:t>Anchors now span wider shapes and areas, aligned with SKU-110K product layout.</a:t>
            </a:r>
          </a:p>
          <a:p>
            <a:pPr>
              <a:spcBef>
                <a:spcPts val="600"/>
              </a:spcBef>
              <a:spcAft>
                <a:spcPts val="0"/>
              </a:spcAft>
            </a:pPr>
            <a:r>
              <a:rPr lang="en-US" sz="2000">
                <a:latin typeface="Century" panose="02040604050505020304" pitchFamily="18" charset="0"/>
              </a:rPr>
              <a:t>Added Stride-Aware Centering.</a:t>
            </a:r>
          </a:p>
        </p:txBody>
      </p:sp>
      <p:pic>
        <p:nvPicPr>
          <p:cNvPr id="10" name="Picture 9">
            <a:extLst>
              <a:ext uri="{FF2B5EF4-FFF2-40B4-BE49-F238E27FC236}">
                <a16:creationId xmlns:a16="http://schemas.microsoft.com/office/drawing/2014/main" id="{7AC19604-C91B-F1F7-F0AF-A955B516CC55}"/>
              </a:ext>
            </a:extLst>
          </p:cNvPr>
          <p:cNvPicPr>
            <a:picLocks noChangeAspect="1"/>
          </p:cNvPicPr>
          <p:nvPr/>
        </p:nvPicPr>
        <p:blipFill>
          <a:blip r:embed="rId6"/>
          <a:stretch>
            <a:fillRect/>
          </a:stretch>
        </p:blipFill>
        <p:spPr>
          <a:xfrm>
            <a:off x="7165782" y="307625"/>
            <a:ext cx="4711108" cy="1463645"/>
          </a:xfrm>
          <a:prstGeom prst="rect">
            <a:avLst/>
          </a:prstGeom>
          <a:ln w="19050">
            <a:solidFill>
              <a:schemeClr val="tx1"/>
            </a:solidFill>
          </a:ln>
        </p:spPr>
      </p:pic>
      <p:pic>
        <p:nvPicPr>
          <p:cNvPr id="12" name="Picture 11">
            <a:extLst>
              <a:ext uri="{FF2B5EF4-FFF2-40B4-BE49-F238E27FC236}">
                <a16:creationId xmlns:a16="http://schemas.microsoft.com/office/drawing/2014/main" id="{1F922A9B-ED04-3B52-0028-153AE74D6FBD}"/>
              </a:ext>
            </a:extLst>
          </p:cNvPr>
          <p:cNvPicPr>
            <a:picLocks noChangeAspect="1"/>
          </p:cNvPicPr>
          <p:nvPr/>
        </p:nvPicPr>
        <p:blipFill>
          <a:blip r:embed="rId7"/>
          <a:stretch>
            <a:fillRect/>
          </a:stretch>
        </p:blipFill>
        <p:spPr>
          <a:xfrm>
            <a:off x="6183558" y="2327119"/>
            <a:ext cx="2642255" cy="2713974"/>
          </a:xfrm>
          <a:prstGeom prst="rect">
            <a:avLst/>
          </a:prstGeom>
        </p:spPr>
      </p:pic>
      <p:pic>
        <p:nvPicPr>
          <p:cNvPr id="14" name="Picture 13">
            <a:extLst>
              <a:ext uri="{FF2B5EF4-FFF2-40B4-BE49-F238E27FC236}">
                <a16:creationId xmlns:a16="http://schemas.microsoft.com/office/drawing/2014/main" id="{E5F7E6F0-F3E0-5C2F-CA4F-DA23CF8F11B5}"/>
              </a:ext>
            </a:extLst>
          </p:cNvPr>
          <p:cNvPicPr>
            <a:picLocks noChangeAspect="1"/>
          </p:cNvPicPr>
          <p:nvPr/>
        </p:nvPicPr>
        <p:blipFill>
          <a:blip r:embed="rId8"/>
          <a:stretch>
            <a:fillRect/>
          </a:stretch>
        </p:blipFill>
        <p:spPr>
          <a:xfrm>
            <a:off x="9141970" y="3766105"/>
            <a:ext cx="2734920" cy="2715768"/>
          </a:xfrm>
          <a:prstGeom prst="rect">
            <a:avLst/>
          </a:prstGeom>
        </p:spPr>
      </p:pic>
      <p:sp>
        <p:nvSpPr>
          <p:cNvPr id="15" name="TextBox 14">
            <a:extLst>
              <a:ext uri="{FF2B5EF4-FFF2-40B4-BE49-F238E27FC236}">
                <a16:creationId xmlns:a16="http://schemas.microsoft.com/office/drawing/2014/main" id="{F8581E98-7169-3B37-5BF4-1B632A024349}"/>
              </a:ext>
            </a:extLst>
          </p:cNvPr>
          <p:cNvSpPr txBox="1"/>
          <p:nvPr/>
        </p:nvSpPr>
        <p:spPr>
          <a:xfrm>
            <a:off x="6459768" y="5650876"/>
            <a:ext cx="2089833" cy="830997"/>
          </a:xfrm>
          <a:prstGeom prst="rect">
            <a:avLst/>
          </a:prstGeom>
          <a:noFill/>
        </p:spPr>
        <p:txBody>
          <a:bodyPr wrap="square" rtlCol="0">
            <a:spAutoFit/>
          </a:bodyPr>
          <a:lstStyle/>
          <a:p>
            <a:pPr algn="ctr">
              <a:buNone/>
            </a:pPr>
            <a:r>
              <a:rPr lang="en-US" sz="1600" b="1"/>
              <a:t>Before Adjusting Scales &amp; Aspect Ratios </a:t>
            </a:r>
            <a:endParaRPr lang="en-US" sz="1600"/>
          </a:p>
        </p:txBody>
      </p:sp>
      <p:sp>
        <p:nvSpPr>
          <p:cNvPr id="17" name="Arrow: Right 16">
            <a:extLst>
              <a:ext uri="{FF2B5EF4-FFF2-40B4-BE49-F238E27FC236}">
                <a16:creationId xmlns:a16="http://schemas.microsoft.com/office/drawing/2014/main" id="{5DDBBF34-511E-7025-C3A6-5C0E02BD7858}"/>
              </a:ext>
            </a:extLst>
          </p:cNvPr>
          <p:cNvSpPr/>
          <p:nvPr/>
        </p:nvSpPr>
        <p:spPr>
          <a:xfrm rot="16200000">
            <a:off x="7271391" y="5165264"/>
            <a:ext cx="466589" cy="384038"/>
          </a:xfrm>
          <a:prstGeom prst="rightArrow">
            <a:avLst/>
          </a:prstGeom>
          <a:solidFill>
            <a:schemeClr val="bg2">
              <a:lumMod val="25000"/>
              <a:lumOff val="75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0AADEC8-CEFA-178C-8360-4C6F46CF0937}"/>
              </a:ext>
            </a:extLst>
          </p:cNvPr>
          <p:cNvSpPr txBox="1"/>
          <p:nvPr/>
        </p:nvSpPr>
        <p:spPr>
          <a:xfrm>
            <a:off x="9464507" y="2353243"/>
            <a:ext cx="2089833" cy="830997"/>
          </a:xfrm>
          <a:prstGeom prst="rect">
            <a:avLst/>
          </a:prstGeom>
          <a:noFill/>
        </p:spPr>
        <p:txBody>
          <a:bodyPr wrap="square" rtlCol="0">
            <a:spAutoFit/>
          </a:bodyPr>
          <a:lstStyle/>
          <a:p>
            <a:pPr algn="ctr">
              <a:buNone/>
            </a:pPr>
            <a:r>
              <a:rPr lang="en-US" sz="1600" b="1"/>
              <a:t>After Adjusting Scales &amp; Aspect Ratios </a:t>
            </a:r>
            <a:endParaRPr lang="en-US" sz="1600"/>
          </a:p>
        </p:txBody>
      </p:sp>
      <p:sp>
        <p:nvSpPr>
          <p:cNvPr id="19" name="Arrow: Right 18">
            <a:extLst>
              <a:ext uri="{FF2B5EF4-FFF2-40B4-BE49-F238E27FC236}">
                <a16:creationId xmlns:a16="http://schemas.microsoft.com/office/drawing/2014/main" id="{47F918DF-69F0-23F4-D737-32464D46F092}"/>
              </a:ext>
            </a:extLst>
          </p:cNvPr>
          <p:cNvSpPr/>
          <p:nvPr/>
        </p:nvSpPr>
        <p:spPr>
          <a:xfrm rot="5400000">
            <a:off x="10276130" y="3258793"/>
            <a:ext cx="466589" cy="384038"/>
          </a:xfrm>
          <a:prstGeom prst="rightArrow">
            <a:avLst/>
          </a:prstGeom>
          <a:solidFill>
            <a:schemeClr val="bg2">
              <a:lumMod val="25000"/>
              <a:lumOff val="75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F37DE99-98C6-4D01-E841-1D11B6C3F926}"/>
              </a:ext>
            </a:extLst>
          </p:cNvPr>
          <p:cNvSpPr txBox="1"/>
          <p:nvPr/>
        </p:nvSpPr>
        <p:spPr>
          <a:xfrm>
            <a:off x="7086174" y="1848815"/>
            <a:ext cx="4790716" cy="307777"/>
          </a:xfrm>
          <a:prstGeom prst="rect">
            <a:avLst/>
          </a:prstGeom>
          <a:noFill/>
        </p:spPr>
        <p:txBody>
          <a:bodyPr wrap="square" rtlCol="0">
            <a:spAutoFit/>
          </a:bodyPr>
          <a:lstStyle/>
          <a:p>
            <a:pPr algn="r">
              <a:buNone/>
            </a:pPr>
            <a:r>
              <a:rPr lang="en-US" sz="1400" b="1"/>
              <a:t>Figure:</a:t>
            </a:r>
            <a:r>
              <a:rPr lang="en-US" sz="1400"/>
              <a:t>  Snippet of Anchor Generator Initialization.</a:t>
            </a:r>
          </a:p>
        </p:txBody>
      </p:sp>
      <p:sp>
        <p:nvSpPr>
          <p:cNvPr id="21" name="Title 1">
            <a:extLst>
              <a:ext uri="{FF2B5EF4-FFF2-40B4-BE49-F238E27FC236}">
                <a16:creationId xmlns:a16="http://schemas.microsoft.com/office/drawing/2014/main" id="{022B3CAE-7289-0D7D-A156-299C21CBF447}"/>
              </a:ext>
            </a:extLst>
          </p:cNvPr>
          <p:cNvSpPr txBox="1">
            <a:spLocks/>
          </p:cNvSpPr>
          <p:nvPr/>
        </p:nvSpPr>
        <p:spPr>
          <a:xfrm>
            <a:off x="463849" y="458854"/>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a:t>1. Anchor Tuning Fixes</a:t>
            </a:r>
            <a:endParaRPr lang="en-US" i="1"/>
          </a:p>
        </p:txBody>
      </p:sp>
      <p:sp>
        <p:nvSpPr>
          <p:cNvPr id="24" name="TextBox 23">
            <a:extLst>
              <a:ext uri="{FF2B5EF4-FFF2-40B4-BE49-F238E27FC236}">
                <a16:creationId xmlns:a16="http://schemas.microsoft.com/office/drawing/2014/main" id="{33F76764-70C5-2EF9-81DA-CA61AA07A0E8}"/>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7</a:t>
            </a:r>
          </a:p>
        </p:txBody>
      </p:sp>
      <p:pic>
        <p:nvPicPr>
          <p:cNvPr id="16" name="Audio 15">
            <a:hlinkClick r:id="" action="ppaction://media"/>
            <a:extLst>
              <a:ext uri="{FF2B5EF4-FFF2-40B4-BE49-F238E27FC236}">
                <a16:creationId xmlns:a16="http://schemas.microsoft.com/office/drawing/2014/main" id="{4DC1BE06-8237-FD15-538D-D28A7748677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94370816"/>
      </p:ext>
    </p:extLst>
  </p:cSld>
  <p:clrMapOvr>
    <a:masterClrMapping/>
  </p:clrMapOvr>
  <mc:AlternateContent xmlns:mc="http://schemas.openxmlformats.org/markup-compatibility/2006" xmlns:p14="http://schemas.microsoft.com/office/powerpoint/2010/main">
    <mc:Choice Requires="p14">
      <p:transition spd="slow" p14:dur="2000" advTm="38660"/>
    </mc:Choice>
    <mc:Fallback xmlns="">
      <p:transition spd="slow" advTm="38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A48AB6-3D50-9CED-3662-1583A8067CAF}"/>
              </a:ext>
            </a:extLst>
          </p:cNvPr>
          <p:cNvSpPr txBox="1">
            <a:spLocks/>
          </p:cNvSpPr>
          <p:nvPr/>
        </p:nvSpPr>
        <p:spPr>
          <a:xfrm>
            <a:off x="463849" y="458854"/>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a:t>2. Improved Matching Logic</a:t>
            </a:r>
            <a:endParaRPr lang="en-US" i="1"/>
          </a:p>
        </p:txBody>
      </p:sp>
      <p:sp>
        <p:nvSpPr>
          <p:cNvPr id="8" name="Content Placeholder 2">
            <a:extLst>
              <a:ext uri="{FF2B5EF4-FFF2-40B4-BE49-F238E27FC236}">
                <a16:creationId xmlns:a16="http://schemas.microsoft.com/office/drawing/2014/main" id="{69E26218-83A8-6808-A616-51A0C56CDE05}"/>
              </a:ext>
            </a:extLst>
          </p:cNvPr>
          <p:cNvSpPr>
            <a:spLocks noGrp="1"/>
          </p:cNvSpPr>
          <p:nvPr>
            <p:ph idx="1"/>
          </p:nvPr>
        </p:nvSpPr>
        <p:spPr>
          <a:xfrm>
            <a:off x="394354" y="1263643"/>
            <a:ext cx="7724372" cy="1696734"/>
          </a:xfrm>
        </p:spPr>
        <p:txBody>
          <a:bodyPr>
            <a:normAutofit/>
          </a:bodyPr>
          <a:lstStyle/>
          <a:p>
            <a:pPr marL="0" indent="0">
              <a:spcBef>
                <a:spcPts val="600"/>
              </a:spcBef>
              <a:spcAft>
                <a:spcPts val="0"/>
              </a:spcAft>
              <a:buNone/>
            </a:pPr>
            <a:r>
              <a:rPr lang="en-US" b="1">
                <a:latin typeface="Century" panose="02040604050505020304" pitchFamily="18" charset="0"/>
              </a:rPr>
              <a:t>The Problem :</a:t>
            </a:r>
          </a:p>
          <a:p>
            <a:pPr>
              <a:spcBef>
                <a:spcPts val="600"/>
              </a:spcBef>
              <a:spcAft>
                <a:spcPts val="0"/>
              </a:spcAft>
            </a:pPr>
            <a:r>
              <a:rPr lang="en-US" sz="2000">
                <a:latin typeface="Century" panose="02040604050505020304" pitchFamily="18" charset="0"/>
              </a:rPr>
              <a:t>Anchors weren’t properly assigned to GT boxes.</a:t>
            </a:r>
          </a:p>
          <a:p>
            <a:pPr>
              <a:spcBef>
                <a:spcPts val="600"/>
              </a:spcBef>
              <a:spcAft>
                <a:spcPts val="0"/>
              </a:spcAft>
            </a:pPr>
            <a:r>
              <a:rPr lang="en-US" sz="2000">
                <a:latin typeface="Century" panose="02040604050505020304" pitchFamily="18" charset="0"/>
              </a:rPr>
              <a:t>Many GT boxes had no positive anchor matches.</a:t>
            </a:r>
          </a:p>
          <a:p>
            <a:pPr>
              <a:spcBef>
                <a:spcPts val="600"/>
              </a:spcBef>
              <a:spcAft>
                <a:spcPts val="0"/>
              </a:spcAft>
            </a:pPr>
            <a:r>
              <a:rPr lang="en-US" sz="2000">
                <a:latin typeface="Century" panose="02040604050505020304" pitchFamily="18" charset="0"/>
              </a:rPr>
              <a:t>Resulted in zero </a:t>
            </a:r>
            <a:r>
              <a:rPr lang="en-US" sz="2000" err="1">
                <a:latin typeface="Century" panose="02040604050505020304" pitchFamily="18" charset="0"/>
              </a:rPr>
              <a:t>mAP</a:t>
            </a:r>
            <a:r>
              <a:rPr lang="en-US" sz="2000">
                <a:latin typeface="Century" panose="02040604050505020304" pitchFamily="18" charset="0"/>
              </a:rPr>
              <a:t> / F1 even after long training runs.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1977BBF0-6487-F33C-A622-C4E9F22CAE2F}"/>
                  </a:ext>
                </a:extLst>
              </p:cNvPr>
              <p:cNvSpPr txBox="1">
                <a:spLocks/>
              </p:cNvSpPr>
              <p:nvPr/>
            </p:nvSpPr>
            <p:spPr>
              <a:xfrm>
                <a:off x="463849" y="3117134"/>
                <a:ext cx="5003568" cy="2477223"/>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a:latin typeface="Century" panose="02040604050505020304" pitchFamily="18" charset="0"/>
                  </a:rPr>
                  <a:t>What We Changed :</a:t>
                </a:r>
              </a:p>
              <a:p>
                <a:pPr>
                  <a:spcBef>
                    <a:spcPts val="600"/>
                  </a:spcBef>
                  <a:spcAft>
                    <a:spcPts val="0"/>
                  </a:spcAft>
                </a:pPr>
                <a:r>
                  <a:rPr lang="en-US" sz="2000">
                    <a:latin typeface="Century" panose="02040604050505020304" pitchFamily="18" charset="0"/>
                  </a:rPr>
                  <a:t>Introduced </a:t>
                </a:r>
                <a:r>
                  <a:rPr lang="en-US" sz="2000" err="1">
                    <a:latin typeface="Century" panose="02040604050505020304" pitchFamily="18" charset="0"/>
                  </a:rPr>
                  <a:t>IoU</a:t>
                </a:r>
                <a:r>
                  <a:rPr lang="en-US" sz="2000">
                    <a:latin typeface="Century" panose="02040604050505020304" pitchFamily="18" charset="0"/>
                  </a:rPr>
                  <a:t>-base matching with tunable threshold.</a:t>
                </a:r>
              </a:p>
              <a:p>
                <a:pPr>
                  <a:spcBef>
                    <a:spcPts val="600"/>
                  </a:spcBef>
                  <a:spcAft>
                    <a:spcPts val="0"/>
                  </a:spcAft>
                </a:pPr>
                <a:r>
                  <a:rPr lang="en-US" sz="2000">
                    <a:latin typeface="Century" panose="02040604050505020304" pitchFamily="18" charset="0"/>
                  </a:rPr>
                  <a:t>Forced best-match assignment per GT box </a:t>
                </a:r>
                <a14:m>
                  <m:oMath xmlns:m="http://schemas.openxmlformats.org/officeDocument/2006/math">
                    <m:r>
                      <a:rPr lang="en-US" sz="2000" b="0" i="1" smtClean="0">
                        <a:latin typeface="Cambria Math" panose="02040503050406030204" pitchFamily="18" charset="0"/>
                      </a:rPr>
                      <m:t>→</m:t>
                    </m:r>
                  </m:oMath>
                </a14:m>
                <a:r>
                  <a:rPr lang="en-US" sz="2000">
                    <a:latin typeface="Century" panose="02040604050505020304" pitchFamily="18" charset="0"/>
                  </a:rPr>
                  <a:t> guarantees every object is represented</a:t>
                </a:r>
              </a:p>
            </p:txBody>
          </p:sp>
        </mc:Choice>
        <mc:Fallback xmlns="">
          <p:sp>
            <p:nvSpPr>
              <p:cNvPr id="10" name="Content Placeholder 2">
                <a:extLst>
                  <a:ext uri="{FF2B5EF4-FFF2-40B4-BE49-F238E27FC236}">
                    <a16:creationId xmlns:a16="http://schemas.microsoft.com/office/drawing/2014/main" id="{1977BBF0-6487-F33C-A622-C4E9F22CAE2F}"/>
                  </a:ext>
                </a:extLst>
              </p:cNvPr>
              <p:cNvSpPr txBox="1">
                <a:spLocks noRot="1" noChangeAspect="1" noMove="1" noResize="1" noEditPoints="1" noAdjustHandles="1" noChangeArrowheads="1" noChangeShapeType="1" noTextEdit="1"/>
              </p:cNvSpPr>
              <p:nvPr/>
            </p:nvSpPr>
            <p:spPr>
              <a:xfrm>
                <a:off x="463849" y="3117134"/>
                <a:ext cx="5003568" cy="2477223"/>
              </a:xfrm>
              <a:prstGeom prst="rect">
                <a:avLst/>
              </a:prstGeom>
              <a:blipFill>
                <a:blip r:embed="rId5"/>
                <a:stretch>
                  <a:fillRect l="-3654" t="-344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F7D549F-53D2-109F-6B8F-14212D5387D5}"/>
              </a:ext>
            </a:extLst>
          </p:cNvPr>
          <p:cNvPicPr>
            <a:picLocks noChangeAspect="1"/>
          </p:cNvPicPr>
          <p:nvPr/>
        </p:nvPicPr>
        <p:blipFill>
          <a:blip r:embed="rId6"/>
          <a:stretch>
            <a:fillRect/>
          </a:stretch>
        </p:blipFill>
        <p:spPr>
          <a:xfrm>
            <a:off x="8204670" y="531402"/>
            <a:ext cx="3659854" cy="1354890"/>
          </a:xfrm>
          <a:prstGeom prst="rect">
            <a:avLst/>
          </a:prstGeom>
          <a:ln w="19050">
            <a:solidFill>
              <a:schemeClr val="tx1"/>
            </a:solidFill>
          </a:ln>
        </p:spPr>
      </p:pic>
      <p:sp>
        <p:nvSpPr>
          <p:cNvPr id="13" name="TextBox 12">
            <a:extLst>
              <a:ext uri="{FF2B5EF4-FFF2-40B4-BE49-F238E27FC236}">
                <a16:creationId xmlns:a16="http://schemas.microsoft.com/office/drawing/2014/main" id="{E55C5F46-01F8-804F-546B-1132EFCE6260}"/>
              </a:ext>
            </a:extLst>
          </p:cNvPr>
          <p:cNvSpPr txBox="1"/>
          <p:nvPr/>
        </p:nvSpPr>
        <p:spPr>
          <a:xfrm>
            <a:off x="7073809" y="2043049"/>
            <a:ext cx="4790716" cy="276999"/>
          </a:xfrm>
          <a:prstGeom prst="rect">
            <a:avLst/>
          </a:prstGeom>
          <a:noFill/>
        </p:spPr>
        <p:txBody>
          <a:bodyPr wrap="square" rtlCol="0">
            <a:spAutoFit/>
          </a:bodyPr>
          <a:lstStyle/>
          <a:p>
            <a:pPr algn="r">
              <a:buNone/>
            </a:pPr>
            <a:r>
              <a:rPr lang="en-US" sz="1200" b="1"/>
              <a:t>Figure: Snippet of Anchor Matching Logic.</a:t>
            </a:r>
            <a:r>
              <a:rPr lang="en-US" sz="1200"/>
              <a:t>.</a:t>
            </a:r>
          </a:p>
        </p:txBody>
      </p:sp>
      <p:pic>
        <p:nvPicPr>
          <p:cNvPr id="15" name="Picture 14">
            <a:extLst>
              <a:ext uri="{FF2B5EF4-FFF2-40B4-BE49-F238E27FC236}">
                <a16:creationId xmlns:a16="http://schemas.microsoft.com/office/drawing/2014/main" id="{E059AA4E-9D72-8B64-B375-0736EED8D1D6}"/>
              </a:ext>
            </a:extLst>
          </p:cNvPr>
          <p:cNvPicPr>
            <a:picLocks noChangeAspect="1"/>
          </p:cNvPicPr>
          <p:nvPr/>
        </p:nvPicPr>
        <p:blipFill>
          <a:blip r:embed="rId7"/>
          <a:stretch>
            <a:fillRect/>
          </a:stretch>
        </p:blipFill>
        <p:spPr>
          <a:xfrm>
            <a:off x="5467417" y="3117134"/>
            <a:ext cx="2940041" cy="2968725"/>
          </a:xfrm>
          <a:prstGeom prst="rect">
            <a:avLst/>
          </a:prstGeom>
          <a:ln w="19050">
            <a:solidFill>
              <a:schemeClr val="tx1"/>
            </a:solidFill>
          </a:ln>
        </p:spPr>
      </p:pic>
      <p:pic>
        <p:nvPicPr>
          <p:cNvPr id="17" name="Picture 16">
            <a:extLst>
              <a:ext uri="{FF2B5EF4-FFF2-40B4-BE49-F238E27FC236}">
                <a16:creationId xmlns:a16="http://schemas.microsoft.com/office/drawing/2014/main" id="{50D09597-BD72-B552-B928-147AE8A922EB}"/>
              </a:ext>
            </a:extLst>
          </p:cNvPr>
          <p:cNvPicPr>
            <a:picLocks noChangeAspect="1"/>
          </p:cNvPicPr>
          <p:nvPr/>
        </p:nvPicPr>
        <p:blipFill>
          <a:blip r:embed="rId8"/>
          <a:stretch>
            <a:fillRect/>
          </a:stretch>
        </p:blipFill>
        <p:spPr>
          <a:xfrm>
            <a:off x="8924483" y="3117134"/>
            <a:ext cx="2940041" cy="2961041"/>
          </a:xfrm>
          <a:prstGeom prst="rect">
            <a:avLst/>
          </a:prstGeom>
          <a:ln w="19050">
            <a:solidFill>
              <a:schemeClr val="tx1"/>
            </a:solidFill>
          </a:ln>
        </p:spPr>
      </p:pic>
      <p:sp>
        <p:nvSpPr>
          <p:cNvPr id="18" name="TextBox 17">
            <a:extLst>
              <a:ext uri="{FF2B5EF4-FFF2-40B4-BE49-F238E27FC236}">
                <a16:creationId xmlns:a16="http://schemas.microsoft.com/office/drawing/2014/main" id="{66C9710C-3925-3A87-9565-9FB7B96B4FB0}"/>
              </a:ext>
            </a:extLst>
          </p:cNvPr>
          <p:cNvSpPr txBox="1"/>
          <p:nvPr/>
        </p:nvSpPr>
        <p:spPr>
          <a:xfrm>
            <a:off x="6028893" y="6165138"/>
            <a:ext cx="2089833" cy="584775"/>
          </a:xfrm>
          <a:prstGeom prst="rect">
            <a:avLst/>
          </a:prstGeom>
          <a:noFill/>
        </p:spPr>
        <p:txBody>
          <a:bodyPr wrap="square" rtlCol="0">
            <a:spAutoFit/>
          </a:bodyPr>
          <a:lstStyle/>
          <a:p>
            <a:pPr algn="ctr">
              <a:buNone/>
            </a:pPr>
            <a:r>
              <a:rPr lang="en-US" sz="1600" b="1"/>
              <a:t>Before </a:t>
            </a:r>
            <a:r>
              <a:rPr lang="en-US" sz="1600" b="1" err="1"/>
              <a:t>IoU</a:t>
            </a:r>
            <a:r>
              <a:rPr lang="en-US" sz="1600" b="1"/>
              <a:t>-base matching.</a:t>
            </a:r>
            <a:endParaRPr lang="en-US" sz="1600"/>
          </a:p>
        </p:txBody>
      </p:sp>
      <p:sp>
        <p:nvSpPr>
          <p:cNvPr id="19" name="TextBox 18">
            <a:extLst>
              <a:ext uri="{FF2B5EF4-FFF2-40B4-BE49-F238E27FC236}">
                <a16:creationId xmlns:a16="http://schemas.microsoft.com/office/drawing/2014/main" id="{2E5D2B41-388A-8B7F-2A7E-8B6E9C5628CA}"/>
              </a:ext>
            </a:extLst>
          </p:cNvPr>
          <p:cNvSpPr txBox="1"/>
          <p:nvPr/>
        </p:nvSpPr>
        <p:spPr>
          <a:xfrm>
            <a:off x="9349586" y="6153298"/>
            <a:ext cx="2089833" cy="584775"/>
          </a:xfrm>
          <a:prstGeom prst="rect">
            <a:avLst/>
          </a:prstGeom>
          <a:noFill/>
        </p:spPr>
        <p:txBody>
          <a:bodyPr wrap="square" rtlCol="0">
            <a:spAutoFit/>
          </a:bodyPr>
          <a:lstStyle/>
          <a:p>
            <a:pPr algn="ctr">
              <a:buNone/>
            </a:pPr>
            <a:r>
              <a:rPr lang="en-US" sz="1600" b="1"/>
              <a:t>After </a:t>
            </a:r>
            <a:r>
              <a:rPr lang="en-US" sz="1600" b="1" err="1"/>
              <a:t>IoU</a:t>
            </a:r>
            <a:r>
              <a:rPr lang="en-US" sz="1600" b="1"/>
              <a:t>-base matching.</a:t>
            </a:r>
            <a:endParaRPr lang="en-US" sz="1600"/>
          </a:p>
        </p:txBody>
      </p:sp>
      <p:sp>
        <p:nvSpPr>
          <p:cNvPr id="20" name="Arrow: Right 19">
            <a:extLst>
              <a:ext uri="{FF2B5EF4-FFF2-40B4-BE49-F238E27FC236}">
                <a16:creationId xmlns:a16="http://schemas.microsoft.com/office/drawing/2014/main" id="{0CFF0441-740F-458F-8584-820F3FAC4CF5}"/>
              </a:ext>
            </a:extLst>
          </p:cNvPr>
          <p:cNvSpPr/>
          <p:nvPr/>
        </p:nvSpPr>
        <p:spPr>
          <a:xfrm>
            <a:off x="8250070" y="4235917"/>
            <a:ext cx="831802" cy="723473"/>
          </a:xfrm>
          <a:prstGeom prst="rightArrow">
            <a:avLst/>
          </a:prstGeom>
          <a:solidFill>
            <a:schemeClr val="bg2">
              <a:lumMod val="25000"/>
              <a:lumOff val="75000"/>
            </a:schemeClr>
          </a:solidFill>
          <a:ln w="57150">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5095D3C-B5A8-668B-E36D-9E24938A8736}"/>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8</a:t>
            </a:r>
          </a:p>
        </p:txBody>
      </p:sp>
      <p:pic>
        <p:nvPicPr>
          <p:cNvPr id="22" name="Audio 21">
            <a:hlinkClick r:id="" action="ppaction://media"/>
            <a:extLst>
              <a:ext uri="{FF2B5EF4-FFF2-40B4-BE49-F238E27FC236}">
                <a16:creationId xmlns:a16="http://schemas.microsoft.com/office/drawing/2014/main" id="{FFFCB42E-632D-A355-BF6D-6B69636230A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07165944"/>
      </p:ext>
    </p:extLst>
  </p:cSld>
  <p:clrMapOvr>
    <a:masterClrMapping/>
  </p:clrMapOvr>
  <mc:AlternateContent xmlns:mc="http://schemas.openxmlformats.org/markup-compatibility/2006" xmlns:p14="http://schemas.microsoft.com/office/powerpoint/2010/main">
    <mc:Choice Requires="p14">
      <p:transition spd="slow" p14:dur="2000" advTm="42137"/>
    </mc:Choice>
    <mc:Fallback xmlns="">
      <p:transition spd="slow" advTm="42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090DD6-0582-4E5D-CEB2-BEF866D9C23D}"/>
              </a:ext>
            </a:extLst>
          </p:cNvPr>
          <p:cNvSpPr txBox="1">
            <a:spLocks/>
          </p:cNvSpPr>
          <p:nvPr/>
        </p:nvSpPr>
        <p:spPr>
          <a:xfrm>
            <a:off x="463849" y="458854"/>
            <a:ext cx="11091600" cy="868045"/>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a:t>3.  Box Delta Debugging</a:t>
            </a:r>
            <a:endParaRPr lang="en-US" i="1"/>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C7E6D51-DD41-DF10-162B-F23E2092ADED}"/>
                  </a:ext>
                </a:extLst>
              </p:cNvPr>
              <p:cNvSpPr txBox="1">
                <a:spLocks/>
              </p:cNvSpPr>
              <p:nvPr/>
            </p:nvSpPr>
            <p:spPr>
              <a:xfrm>
                <a:off x="394353" y="1263643"/>
                <a:ext cx="8084115" cy="1665824"/>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a:latin typeface="Century" panose="02040604050505020304" pitchFamily="18" charset="0"/>
                  </a:rPr>
                  <a:t>Before Fix :</a:t>
                </a:r>
              </a:p>
              <a:p>
                <a:pPr>
                  <a:spcBef>
                    <a:spcPts val="600"/>
                  </a:spcBef>
                  <a:spcAft>
                    <a:spcPts val="0"/>
                  </a:spcAft>
                </a:pPr>
                <a:r>
                  <a:rPr lang="en-US" sz="2000">
                    <a:latin typeface="Century" panose="02040604050505020304" pitchFamily="18" charset="0"/>
                  </a:rPr>
                  <a:t>Box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oMath>
                </a14:m>
                <a:r>
                  <a:rPr lang="en-US" sz="2000">
                    <a:latin typeface="Century" panose="02040604050505020304" pitchFamily="18" charset="0"/>
                  </a:rPr>
                  <a:t>’s were applied without proper clamping or validation.</a:t>
                </a:r>
              </a:p>
              <a:p>
                <a:pPr>
                  <a:spcBef>
                    <a:spcPts val="600"/>
                  </a:spcBef>
                  <a:spcAft>
                    <a:spcPts val="0"/>
                  </a:spcAft>
                </a:pPr>
                <a:r>
                  <a:rPr lang="en-US" sz="2000">
                    <a:latin typeface="Century" panose="02040604050505020304" pitchFamily="18" charset="0"/>
                  </a:rPr>
                  <a:t>Causing box predictions to explode towards image edges or shrink to near-zero size.</a:t>
                </a:r>
              </a:p>
            </p:txBody>
          </p:sp>
        </mc:Choice>
        <mc:Fallback xmlns="">
          <p:sp>
            <p:nvSpPr>
              <p:cNvPr id="7" name="Content Placeholder 2">
                <a:extLst>
                  <a:ext uri="{FF2B5EF4-FFF2-40B4-BE49-F238E27FC236}">
                    <a16:creationId xmlns:a16="http://schemas.microsoft.com/office/drawing/2014/main" id="{1C7E6D51-DD41-DF10-162B-F23E2092ADED}"/>
                  </a:ext>
                </a:extLst>
              </p:cNvPr>
              <p:cNvSpPr txBox="1">
                <a:spLocks noRot="1" noChangeAspect="1" noMove="1" noResize="1" noEditPoints="1" noAdjustHandles="1" noChangeArrowheads="1" noChangeShapeType="1" noTextEdit="1"/>
              </p:cNvSpPr>
              <p:nvPr/>
            </p:nvSpPr>
            <p:spPr>
              <a:xfrm>
                <a:off x="394353" y="1263643"/>
                <a:ext cx="8084115" cy="1665824"/>
              </a:xfrm>
              <a:prstGeom prst="rect">
                <a:avLst/>
              </a:prstGeom>
              <a:blipFill>
                <a:blip r:embed="rId5"/>
                <a:stretch>
                  <a:fillRect l="-2338" t="-5109" r="-1282" b="-1095"/>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A805EBCE-634B-44FF-8D2A-C7A76D0EB963}"/>
              </a:ext>
            </a:extLst>
          </p:cNvPr>
          <p:cNvSpPr txBox="1">
            <a:spLocks/>
          </p:cNvSpPr>
          <p:nvPr/>
        </p:nvSpPr>
        <p:spPr>
          <a:xfrm>
            <a:off x="394354" y="3031067"/>
            <a:ext cx="7724372" cy="1794933"/>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a:latin typeface="Century" panose="02040604050505020304" pitchFamily="18" charset="0"/>
              </a:rPr>
              <a:t>Fixed Made :</a:t>
            </a:r>
          </a:p>
          <a:p>
            <a:pPr>
              <a:spcBef>
                <a:spcPts val="600"/>
              </a:spcBef>
              <a:spcAft>
                <a:spcPts val="0"/>
              </a:spcAft>
            </a:pPr>
            <a:r>
              <a:rPr lang="en-US" sz="2000">
                <a:latin typeface="Century" panose="02040604050505020304" pitchFamily="18" charset="0"/>
              </a:rPr>
              <a:t>Clamped predicted delates to safe values.</a:t>
            </a:r>
          </a:p>
          <a:p>
            <a:pPr>
              <a:spcBef>
                <a:spcPts val="600"/>
              </a:spcBef>
              <a:spcAft>
                <a:spcPts val="0"/>
              </a:spcAft>
            </a:pPr>
            <a:r>
              <a:rPr lang="en-US" sz="2000">
                <a:latin typeface="Century" panose="02040604050505020304" pitchFamily="18" charset="0"/>
              </a:rPr>
              <a:t>Clipped boxes to say within image boundaries.</a:t>
            </a:r>
          </a:p>
          <a:p>
            <a:pPr>
              <a:spcBef>
                <a:spcPts val="600"/>
              </a:spcBef>
              <a:spcAft>
                <a:spcPts val="0"/>
              </a:spcAft>
            </a:pPr>
            <a:r>
              <a:rPr lang="en-US" sz="2000">
                <a:latin typeface="Century" panose="02040604050505020304" pitchFamily="18" charset="0"/>
              </a:rPr>
              <a:t>Filtered boxes with heigh/width too small or large.</a:t>
            </a:r>
          </a:p>
          <a:p>
            <a:pPr marL="0" indent="0">
              <a:spcBef>
                <a:spcPts val="600"/>
              </a:spcBef>
              <a:spcAft>
                <a:spcPts val="0"/>
              </a:spcAft>
              <a:buNone/>
            </a:pPr>
            <a:endParaRPr lang="en-US" sz="2000">
              <a:latin typeface="Century" panose="02040604050505020304" pitchFamily="18" charset="0"/>
            </a:endParaRPr>
          </a:p>
        </p:txBody>
      </p:sp>
      <p:sp>
        <p:nvSpPr>
          <p:cNvPr id="9" name="Content Placeholder 2">
            <a:extLst>
              <a:ext uri="{FF2B5EF4-FFF2-40B4-BE49-F238E27FC236}">
                <a16:creationId xmlns:a16="http://schemas.microsoft.com/office/drawing/2014/main" id="{3DB5B2FA-EEB0-CBC4-03FF-FE184858A5CA}"/>
              </a:ext>
            </a:extLst>
          </p:cNvPr>
          <p:cNvSpPr txBox="1">
            <a:spLocks/>
          </p:cNvSpPr>
          <p:nvPr/>
        </p:nvSpPr>
        <p:spPr>
          <a:xfrm>
            <a:off x="394354" y="4826000"/>
            <a:ext cx="7724372" cy="1794933"/>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0"/>
              </a:spcAft>
              <a:buFont typeface="Arial" panose="020B0604020202020204" pitchFamily="34" charset="0"/>
              <a:buNone/>
            </a:pPr>
            <a:r>
              <a:rPr lang="en-US" b="1">
                <a:latin typeface="Century" panose="02040604050505020304" pitchFamily="18" charset="0"/>
              </a:rPr>
              <a:t>Result : </a:t>
            </a:r>
          </a:p>
          <a:p>
            <a:pPr>
              <a:spcBef>
                <a:spcPts val="600"/>
              </a:spcBef>
              <a:spcAft>
                <a:spcPts val="0"/>
              </a:spcAft>
            </a:pPr>
            <a:r>
              <a:rPr lang="en-US" sz="2000">
                <a:latin typeface="Century" panose="02040604050505020304" pitchFamily="18" charset="0"/>
              </a:rPr>
              <a:t>Predictions now stay within valid bounds.</a:t>
            </a:r>
          </a:p>
          <a:p>
            <a:pPr>
              <a:spcBef>
                <a:spcPts val="600"/>
              </a:spcBef>
              <a:spcAft>
                <a:spcPts val="0"/>
              </a:spcAft>
            </a:pPr>
            <a:r>
              <a:rPr lang="en-US" sz="2000">
                <a:latin typeface="Century" panose="02040604050505020304" pitchFamily="18" charset="0"/>
              </a:rPr>
              <a:t>Reduced false positives from massive or corrupted box shapes.</a:t>
            </a:r>
          </a:p>
          <a:p>
            <a:pPr marL="0" indent="0">
              <a:spcBef>
                <a:spcPts val="600"/>
              </a:spcBef>
              <a:spcAft>
                <a:spcPts val="0"/>
              </a:spcAft>
              <a:buFont typeface="Arial" panose="020B0604020202020204" pitchFamily="34" charset="0"/>
              <a:buNone/>
            </a:pPr>
            <a:endParaRPr lang="en-US" b="1">
              <a:latin typeface="Century" panose="02040604050505020304" pitchFamily="18" charset="0"/>
            </a:endParaRPr>
          </a:p>
          <a:p>
            <a:pPr marL="0" indent="0">
              <a:spcBef>
                <a:spcPts val="600"/>
              </a:spcBef>
              <a:spcAft>
                <a:spcPts val="0"/>
              </a:spcAft>
              <a:buFont typeface="Arial" panose="020B0604020202020204" pitchFamily="34" charset="0"/>
              <a:buNone/>
            </a:pPr>
            <a:endParaRPr lang="en-US" sz="2000">
              <a:latin typeface="Century" panose="02040604050505020304" pitchFamily="18" charset="0"/>
            </a:endParaRPr>
          </a:p>
        </p:txBody>
      </p:sp>
      <p:pic>
        <p:nvPicPr>
          <p:cNvPr id="11" name="Picture 10">
            <a:extLst>
              <a:ext uri="{FF2B5EF4-FFF2-40B4-BE49-F238E27FC236}">
                <a16:creationId xmlns:a16="http://schemas.microsoft.com/office/drawing/2014/main" id="{7F571BCE-2D79-99B1-D5BC-F0EF8351A8BF}"/>
              </a:ext>
            </a:extLst>
          </p:cNvPr>
          <p:cNvPicPr>
            <a:picLocks noChangeAspect="1"/>
          </p:cNvPicPr>
          <p:nvPr/>
        </p:nvPicPr>
        <p:blipFill>
          <a:blip r:embed="rId6"/>
          <a:stretch>
            <a:fillRect/>
          </a:stretch>
        </p:blipFill>
        <p:spPr>
          <a:xfrm>
            <a:off x="8720666" y="424988"/>
            <a:ext cx="3076980" cy="2606079"/>
          </a:xfrm>
          <a:prstGeom prst="rect">
            <a:avLst/>
          </a:prstGeom>
        </p:spPr>
      </p:pic>
      <p:sp>
        <p:nvSpPr>
          <p:cNvPr id="12" name="TextBox 11">
            <a:extLst>
              <a:ext uri="{FF2B5EF4-FFF2-40B4-BE49-F238E27FC236}">
                <a16:creationId xmlns:a16="http://schemas.microsoft.com/office/drawing/2014/main" id="{362C128F-5083-4D7B-173A-000B67A5C06B}"/>
              </a:ext>
            </a:extLst>
          </p:cNvPr>
          <p:cNvSpPr txBox="1"/>
          <p:nvPr/>
        </p:nvSpPr>
        <p:spPr>
          <a:xfrm>
            <a:off x="8720666" y="3136612"/>
            <a:ext cx="3076979" cy="584775"/>
          </a:xfrm>
          <a:prstGeom prst="rect">
            <a:avLst/>
          </a:prstGeom>
          <a:noFill/>
        </p:spPr>
        <p:txBody>
          <a:bodyPr wrap="square" rtlCol="0">
            <a:spAutoFit/>
          </a:bodyPr>
          <a:lstStyle/>
          <a:p>
            <a:pPr algn="r">
              <a:buNone/>
            </a:pPr>
            <a:r>
              <a:rPr lang="en-US" sz="1600" b="1"/>
              <a:t>Before : Predictions Sitting on Edges &amp; Are Too Big.</a:t>
            </a:r>
            <a:endParaRPr lang="en-US" sz="1600"/>
          </a:p>
        </p:txBody>
      </p:sp>
      <p:sp>
        <p:nvSpPr>
          <p:cNvPr id="13" name="TextBox 12">
            <a:extLst>
              <a:ext uri="{FF2B5EF4-FFF2-40B4-BE49-F238E27FC236}">
                <a16:creationId xmlns:a16="http://schemas.microsoft.com/office/drawing/2014/main" id="{B9E15A0D-7B94-29CD-BC8F-50E007BEDDC4}"/>
              </a:ext>
            </a:extLst>
          </p:cNvPr>
          <p:cNvSpPr txBox="1"/>
          <p:nvPr/>
        </p:nvSpPr>
        <p:spPr>
          <a:xfrm>
            <a:off x="8599566" y="6036158"/>
            <a:ext cx="3319177" cy="584775"/>
          </a:xfrm>
          <a:prstGeom prst="rect">
            <a:avLst/>
          </a:prstGeom>
          <a:noFill/>
        </p:spPr>
        <p:txBody>
          <a:bodyPr wrap="square" rtlCol="0">
            <a:spAutoFit/>
          </a:bodyPr>
          <a:lstStyle/>
          <a:p>
            <a:pPr algn="r">
              <a:buNone/>
            </a:pPr>
            <a:r>
              <a:rPr lang="en-US" sz="1600" b="1"/>
              <a:t>After  : Predictions stay within more applicable size range.</a:t>
            </a:r>
            <a:endParaRPr lang="en-US" sz="1600"/>
          </a:p>
        </p:txBody>
      </p:sp>
      <p:sp>
        <p:nvSpPr>
          <p:cNvPr id="14" name="TextBox 13">
            <a:extLst>
              <a:ext uri="{FF2B5EF4-FFF2-40B4-BE49-F238E27FC236}">
                <a16:creationId xmlns:a16="http://schemas.microsoft.com/office/drawing/2014/main" id="{24135B3B-CA64-FB6B-8906-7147AF1904B0}"/>
              </a:ext>
            </a:extLst>
          </p:cNvPr>
          <p:cNvSpPr txBox="1"/>
          <p:nvPr/>
        </p:nvSpPr>
        <p:spPr>
          <a:xfrm>
            <a:off x="0" y="6150114"/>
            <a:ext cx="1266825" cy="707886"/>
          </a:xfrm>
          <a:prstGeom prst="rect">
            <a:avLst/>
          </a:prstGeom>
          <a:noFill/>
        </p:spPr>
        <p:txBody>
          <a:bodyPr wrap="square" rtlCol="0">
            <a:spAutoFit/>
          </a:bodyPr>
          <a:lstStyle/>
          <a:p>
            <a:r>
              <a:rPr lang="en-US" sz="4000">
                <a:latin typeface="+mj-lt"/>
                <a:ea typeface="+mj-ea"/>
                <a:cs typeface="+mj-cs"/>
              </a:rPr>
              <a:t>9</a:t>
            </a:r>
          </a:p>
        </p:txBody>
      </p:sp>
      <p:pic>
        <p:nvPicPr>
          <p:cNvPr id="6" name="Picture 5">
            <a:extLst>
              <a:ext uri="{FF2B5EF4-FFF2-40B4-BE49-F238E27FC236}">
                <a16:creationId xmlns:a16="http://schemas.microsoft.com/office/drawing/2014/main" id="{E14AD20A-61DC-D576-CA7F-CFDCA9A36C40}"/>
              </a:ext>
            </a:extLst>
          </p:cNvPr>
          <p:cNvPicPr>
            <a:picLocks noChangeAspect="1"/>
          </p:cNvPicPr>
          <p:nvPr/>
        </p:nvPicPr>
        <p:blipFill>
          <a:blip r:embed="rId7"/>
          <a:stretch>
            <a:fillRect/>
          </a:stretch>
        </p:blipFill>
        <p:spPr>
          <a:xfrm>
            <a:off x="9040787" y="3738300"/>
            <a:ext cx="2756858" cy="2282582"/>
          </a:xfrm>
          <a:prstGeom prst="rect">
            <a:avLst/>
          </a:prstGeom>
        </p:spPr>
      </p:pic>
      <p:pic>
        <p:nvPicPr>
          <p:cNvPr id="42" name="Audio 41">
            <a:hlinkClick r:id="" action="ppaction://media"/>
            <a:extLst>
              <a:ext uri="{FF2B5EF4-FFF2-40B4-BE49-F238E27FC236}">
                <a16:creationId xmlns:a16="http://schemas.microsoft.com/office/drawing/2014/main" id="{4ED30313-9260-94C2-D9C2-CE4EFFDE21B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84743658"/>
      </p:ext>
    </p:extLst>
  </p:cSld>
  <p:clrMapOvr>
    <a:masterClrMapping/>
  </p:clrMapOvr>
  <mc:AlternateContent xmlns:mc="http://schemas.openxmlformats.org/markup-compatibility/2006" xmlns:p14="http://schemas.microsoft.com/office/powerpoint/2010/main">
    <mc:Choice Requires="p14">
      <p:transition spd="slow" p14:dur="2000" advTm="39260"/>
    </mc:Choice>
    <mc:Fallback xmlns="">
      <p:transition spd="slow" advTm="39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7F7A00749E3C4FB945F07ED0D8983A" ma:contentTypeVersion="14" ma:contentTypeDescription="Create a new document." ma:contentTypeScope="" ma:versionID="d23f14badc2ccc3efb9dba104597f9cf">
  <xsd:schema xmlns:xsd="http://www.w3.org/2001/XMLSchema" xmlns:xs="http://www.w3.org/2001/XMLSchema" xmlns:p="http://schemas.microsoft.com/office/2006/metadata/properties" xmlns:ns3="14950889-c70a-45f9-b006-fbf6e71000ff" xmlns:ns4="f5a6738c-6330-44a3-8004-a725fdb197cd" targetNamespace="http://schemas.microsoft.com/office/2006/metadata/properties" ma:root="true" ma:fieldsID="7ddd618894cc78299c4e48b7125be9d3" ns3:_="" ns4:_="">
    <xsd:import namespace="14950889-c70a-45f9-b006-fbf6e71000ff"/>
    <xsd:import namespace="f5a6738c-6330-44a3-8004-a725fdb197cd"/>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GenerationTime" minOccurs="0"/>
                <xsd:element ref="ns3:MediaServiceEventHashCode" minOccurs="0"/>
                <xsd:element ref="ns3:MediaServiceSystemTags" minOccurs="0"/>
                <xsd:element ref="ns3:MediaLengthInSecond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950889-c70a-45f9-b006-fbf6e7100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a6738c-6330-44a3-8004-a725fdb197c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4950889-c70a-45f9-b006-fbf6e71000ff" xsi:nil="true"/>
  </documentManagement>
</p:properties>
</file>

<file path=customXml/itemProps1.xml><?xml version="1.0" encoding="utf-8"?>
<ds:datastoreItem xmlns:ds="http://schemas.openxmlformats.org/officeDocument/2006/customXml" ds:itemID="{0594D366-F1A4-40D9-974E-D4F0E27375E0}">
  <ds:schemaRefs>
    <ds:schemaRef ds:uri="http://schemas.microsoft.com/sharepoint/v3/contenttype/forms"/>
  </ds:schemaRefs>
</ds:datastoreItem>
</file>

<file path=customXml/itemProps2.xml><?xml version="1.0" encoding="utf-8"?>
<ds:datastoreItem xmlns:ds="http://schemas.openxmlformats.org/officeDocument/2006/customXml" ds:itemID="{633DC956-E915-46BA-8849-062AFF726369}">
  <ds:schemaRefs>
    <ds:schemaRef ds:uri="14950889-c70a-45f9-b006-fbf6e71000ff"/>
    <ds:schemaRef ds:uri="f5a6738c-6330-44a3-8004-a725fdb197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231E999-6AAB-40A4-AD4E-30493BA9805A}">
  <ds:schemaRefs>
    <ds:schemaRef ds:uri="f5a6738c-6330-44a3-8004-a725fdb197cd"/>
    <ds:schemaRef ds:uri="http://purl.org/dc/terms/"/>
    <ds:schemaRef ds:uri="http://schemas.microsoft.com/office/2006/documentManagement/types"/>
    <ds:schemaRef ds:uri="http://purl.org/dc/elements/1.1/"/>
    <ds:schemaRef ds:uri="14950889-c70a-45f9-b006-fbf6e71000ff"/>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3D Float</Template>
  <TotalTime>71</TotalTime>
  <Words>3960</Words>
  <Application>Microsoft Office PowerPoint</Application>
  <PresentationFormat>Widescreen</PresentationFormat>
  <Paragraphs>379</Paragraphs>
  <Slides>17</Slides>
  <Notes>17</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Cambria Math</vt:lpstr>
      <vt:lpstr>Century</vt:lpstr>
      <vt:lpstr>Gill Sans MT</vt:lpstr>
      <vt:lpstr>Walbaum Display</vt:lpstr>
      <vt:lpstr>3DFloatVTI</vt:lpstr>
      <vt:lpstr>RETAIL ANALYSIS USING NEURAL NETWORKS</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Colin Kirby</dc:creator>
  <cp:lastModifiedBy>Colin Kirby</cp:lastModifiedBy>
  <cp:revision>2</cp:revision>
  <dcterms:created xsi:type="dcterms:W3CDTF">2025-03-06T19:49:01Z</dcterms:created>
  <dcterms:modified xsi:type="dcterms:W3CDTF">2025-04-16T03:17:06Z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0x010100DE7F7A00749E3C4FB945F07ED0D8983A</vt:lpwstr>
  </property>
</Properties>
</file>